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notesMasterIdLst>
    <p:notesMasterId r:id="rId15"/>
  </p:notesMasterIdLst>
  <p:sldIdLst>
    <p:sldId id="284" r:id="rId2"/>
    <p:sldId id="256" r:id="rId3"/>
    <p:sldId id="259" r:id="rId4"/>
    <p:sldId id="290" r:id="rId5"/>
    <p:sldId id="287" r:id="rId6"/>
    <p:sldId id="288" r:id="rId7"/>
    <p:sldId id="289" r:id="rId8"/>
    <p:sldId id="291" r:id="rId9"/>
    <p:sldId id="292" r:id="rId10"/>
    <p:sldId id="283" r:id="rId11"/>
    <p:sldId id="294" r:id="rId12"/>
    <p:sldId id="296" r:id="rId13"/>
    <p:sldId id="29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F5CB2-C130-4D58-BEDB-6D32BB781A7F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E925F-D94A-40A2-8A03-AA58DAC39E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6056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8292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5855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7A4E3-E1A7-44C0-BCFA-D58C4FA846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23.06.2014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DA586-4A41-4140-9DCC-7424EA5665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9687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документ 8"/>
          <p:cNvSpPr/>
          <p:nvPr/>
        </p:nvSpPr>
        <p:spPr>
          <a:xfrm>
            <a:off x="0" y="0"/>
            <a:ext cx="9144000" cy="6858000"/>
          </a:xfrm>
          <a:prstGeom prst="flowChartDocumen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04800"/>
            <a:ext cx="2590800" cy="211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1991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4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img1.liveinternet.ru/images/attach/b/3/15/569/15569959_1201015375_jablok52.png" TargetMode="External"/><Relationship Id="rId3" Type="http://schemas.openxmlformats.org/officeDocument/2006/relationships/hyperlink" Target="http://static.playcast.ru/uploads/2013/12/08/6780142.png" TargetMode="External"/><Relationship Id="rId7" Type="http://schemas.openxmlformats.org/officeDocument/2006/relationships/hyperlink" Target="http://s015.radikal.ru/i331/1108/c1/ead01e35701f.jpg" TargetMode="External"/><Relationship Id="rId2" Type="http://schemas.openxmlformats.org/officeDocument/2006/relationships/hyperlink" Target="http://prezentacii.com/uploads/posts/2012-12/1355594145_uchimsya-pisat-cifry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renders-graphiques.fr/image/upload/normal/arbre-1.png" TargetMode="External"/><Relationship Id="rId11" Type="http://schemas.openxmlformats.org/officeDocument/2006/relationships/hyperlink" Target="http://img1.liveinternet.ru/images/attach/c/5/87/964/87964567_62415056_1281123101_c72540445b4b.png" TargetMode="External"/><Relationship Id="rId5" Type="http://schemas.openxmlformats.org/officeDocument/2006/relationships/hyperlink" Target="http://static.playcast.ru/uploads/2013/12/08/6780060.png" TargetMode="External"/><Relationship Id="rId10" Type="http://schemas.openxmlformats.org/officeDocument/2006/relationships/hyperlink" Target="http://static.playcast.ru/uploads/2013/12/03/6733186.png" TargetMode="External"/><Relationship Id="rId4" Type="http://schemas.openxmlformats.org/officeDocument/2006/relationships/hyperlink" Target="http://s14.postimg.org/amx2wu6o1/0_997f1_a97b4e9f_XXXL.png" TargetMode="External"/><Relationship Id="rId9" Type="http://schemas.openxmlformats.org/officeDocument/2006/relationships/hyperlink" Target="http://im1-tub-by.yandex.net/i?id=278573134-63-72&amp;n=2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3957" y="2552014"/>
            <a:ext cx="5483873" cy="2055473"/>
          </a:xfrm>
          <a:prstGeom prst="rect">
            <a:avLst/>
          </a:prstGeom>
        </p:spPr>
      </p:pic>
      <p:sp>
        <p:nvSpPr>
          <p:cNvPr id="6" name="Облако 5"/>
          <p:cNvSpPr/>
          <p:nvPr/>
        </p:nvSpPr>
        <p:spPr>
          <a:xfrm>
            <a:off x="3187889" y="116631"/>
            <a:ext cx="5784831" cy="2880321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63">
                        <a14:foregroundMark x1="28813" y1="24000" x2="20250" y2="41417"/>
                        <a14:foregroundMark x1="69875" y1="20000" x2="79625" y2="41917"/>
                        <a14:foregroundMark x1="80375" y1="39917" x2="89688" y2="34917"/>
                        <a14:foregroundMark x1="23625" y1="34417" x2="23625" y2="34417"/>
                        <a14:foregroundMark x1="21375" y1="40417" x2="22875" y2="57833"/>
                        <a14:foregroundMark x1="23625" y1="57333" x2="54188" y2="61333"/>
                        <a14:foregroundMark x1="51625" y1="61333" x2="69875" y2="74750"/>
                        <a14:foregroundMark x1="70625" y1="75250" x2="90063" y2="77250"/>
                        <a14:foregroundMark x1="26625" y1="28083" x2="27625" y2="32833"/>
                        <a14:foregroundMark x1="27500" y1="32167" x2="25250" y2="36417"/>
                        <a14:foregroundMark x1="25250" y1="37333" x2="28000" y2="38417"/>
                        <a14:foregroundMark x1="27125" y1="38417" x2="27125" y2="41583"/>
                        <a14:foregroundMark x1="26937" y1="41167" x2="24938" y2="42333"/>
                        <a14:foregroundMark x1="24250" y1="43250" x2="21063" y2="43083"/>
                        <a14:backgroundMark x1="36250" y1="14167" x2="36750" y2="19333"/>
                        <a14:backgroundMark x1="36563" y1="19333" x2="29313" y2="22667"/>
                        <a14:backgroundMark x1="29313" y1="22917" x2="23563" y2="20833"/>
                        <a14:backgroundMark x1="63063" y1="20500" x2="67625" y2="22667"/>
                        <a14:backgroundMark x1="68000" y1="22917" x2="69313" y2="25833"/>
                        <a14:backgroundMark x1="69313" y1="25500" x2="73375" y2="19333"/>
                        <a14:backgroundMark x1="71000" y1="22500" x2="68313" y2="19167"/>
                        <a14:backgroundMark x1="69000" y1="25667" x2="68688" y2="28083"/>
                        <a14:backgroundMark x1="68813" y1="28083" x2="71000" y2="31750"/>
                        <a14:backgroundMark x1="70688" y1="31167" x2="69500" y2="36000"/>
                        <a14:backgroundMark x1="69688" y1="36583" x2="76938" y2="35667"/>
                        <a14:backgroundMark x1="76938" y1="35500" x2="70875" y2="21750"/>
                        <a14:backgroundMark x1="73563" y1="29000" x2="70375" y2="30083"/>
                        <a14:backgroundMark x1="70875" y1="23083" x2="72375" y2="29917"/>
                        <a14:backgroundMark x1="71875" y1="29333" x2="78938" y2="28083"/>
                        <a14:backgroundMark x1="75063" y1="36167" x2="78938" y2="38750"/>
                        <a14:backgroundMark x1="78625" y1="39500" x2="78313" y2="43083"/>
                        <a14:backgroundMark x1="78313" y1="43750" x2="78625" y2="49167"/>
                        <a14:backgroundMark x1="78125" y1="50083" x2="77750" y2="55833"/>
                        <a14:backgroundMark x1="80625" y1="54000" x2="87375" y2="65833"/>
                        <a14:backgroundMark x1="79125" y1="41000" x2="92125" y2="32500"/>
                        <a14:backgroundMark x1="84188" y1="38417" x2="93625" y2="40667"/>
                        <a14:backgroundMark x1="89938" y1="34000" x2="84563" y2="39333"/>
                        <a14:backgroundMark x1="73250" y1="20500" x2="75438" y2="32667"/>
                        <a14:backgroundMark x1="76063" y1="35250" x2="76063" y2="35250"/>
                        <a14:backgroundMark x1="75438" y1="33583" x2="75438" y2="33583"/>
                        <a14:backgroundMark x1="74750" y1="32500" x2="74750" y2="32500"/>
                        <a14:backgroundMark x1="74250" y1="29750" x2="74250" y2="29750"/>
                        <a14:backgroundMark x1="26125" y1="32667" x2="26125" y2="32667"/>
                        <a14:backgroundMark x1="25625" y1="29500" x2="25813" y2="35250"/>
                        <a14:backgroundMark x1="25625" y1="29917" x2="23063" y2="32333"/>
                        <a14:backgroundMark x1="24625" y1="35667" x2="27625" y2="39333"/>
                        <a14:backgroundMark x1="27313" y1="40250" x2="24625" y2="43083"/>
                        <a14:backgroundMark x1="23750" y1="42333" x2="20563" y2="41583"/>
                        <a14:backgroundMark x1="25625" y1="37833" x2="21563" y2="38417"/>
                        <a14:backgroundMark x1="80500" y1="17917" x2="65938" y2="18083"/>
                        <a14:backgroundMark x1="65813" y1="18417" x2="68500" y2="33417"/>
                        <a14:backgroundMark x1="80313" y1="18833" x2="80625" y2="35667"/>
                        <a14:backgroundMark x1="80313" y1="36417" x2="68500" y2="34000"/>
                        <a14:backgroundMark x1="71563" y1="24333" x2="71563" y2="24333"/>
                        <a14:backgroundMark x1="72563" y1="25833" x2="72563" y2="25833"/>
                        <a14:backgroundMark x1="73250" y1="27333" x2="73250" y2="2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108" t="13533" r="22289" b="34164"/>
          <a:stretch/>
        </p:blipFill>
        <p:spPr>
          <a:xfrm flipH="1">
            <a:off x="75791" y="2152792"/>
            <a:ext cx="4608513" cy="4102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75855" y="208381"/>
            <a:ext cx="5040561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300" b="1" i="0" u="none" strike="noStrike" kern="0" cap="sm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Число</a:t>
            </a:r>
            <a:br>
              <a:rPr kumimoji="0" lang="ru-RU" sz="5300" b="1" i="0" u="none" strike="noStrike" kern="0" cap="sm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5300" b="1" i="0" u="none" strike="noStrike" kern="0" cap="sm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br>
              <a:rPr kumimoji="0" lang="ru-RU" sz="5300" b="1" i="0" u="none" strike="noStrike" kern="0" cap="sm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5300" b="1" i="0" u="none" strike="noStrike" kern="0" cap="sm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цифра 8</a:t>
            </a:r>
            <a:endParaRPr kumimoji="0" lang="ru-RU" sz="53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63">
                        <a14:foregroundMark x1="28813" y1="24000" x2="20250" y2="41417"/>
                        <a14:foregroundMark x1="69875" y1="20000" x2="79625" y2="41917"/>
                        <a14:foregroundMark x1="80375" y1="39917" x2="89688" y2="34917"/>
                        <a14:foregroundMark x1="23625" y1="34417" x2="23625" y2="34417"/>
                        <a14:foregroundMark x1="21375" y1="40417" x2="22875" y2="57833"/>
                        <a14:foregroundMark x1="23625" y1="57333" x2="54188" y2="61333"/>
                        <a14:foregroundMark x1="51625" y1="61333" x2="69875" y2="74750"/>
                        <a14:foregroundMark x1="70625" y1="75250" x2="90063" y2="77250"/>
                        <a14:foregroundMark x1="26625" y1="28083" x2="27625" y2="32833"/>
                        <a14:foregroundMark x1="27500" y1="32167" x2="25250" y2="36417"/>
                        <a14:foregroundMark x1="25250" y1="37333" x2="28000" y2="38417"/>
                        <a14:foregroundMark x1="27125" y1="38417" x2="27125" y2="41583"/>
                        <a14:foregroundMark x1="26937" y1="41167" x2="24938" y2="42333"/>
                        <a14:foregroundMark x1="24250" y1="43250" x2="21063" y2="43083"/>
                        <a14:backgroundMark x1="36250" y1="14167" x2="36750" y2="19333"/>
                        <a14:backgroundMark x1="36563" y1="19333" x2="29313" y2="22667"/>
                        <a14:backgroundMark x1="29313" y1="22917" x2="23563" y2="20833"/>
                        <a14:backgroundMark x1="63063" y1="20500" x2="67625" y2="22667"/>
                        <a14:backgroundMark x1="68000" y1="22917" x2="69313" y2="25833"/>
                        <a14:backgroundMark x1="69313" y1="25500" x2="73375" y2="19333"/>
                        <a14:backgroundMark x1="71000" y1="22500" x2="68313" y2="19167"/>
                        <a14:backgroundMark x1="69000" y1="25667" x2="68688" y2="28083"/>
                        <a14:backgroundMark x1="68813" y1="28083" x2="71000" y2="31750"/>
                        <a14:backgroundMark x1="70688" y1="31167" x2="69500" y2="36000"/>
                        <a14:backgroundMark x1="69688" y1="36583" x2="76938" y2="35667"/>
                        <a14:backgroundMark x1="76938" y1="35500" x2="70875" y2="21750"/>
                        <a14:backgroundMark x1="73563" y1="29000" x2="70375" y2="30083"/>
                        <a14:backgroundMark x1="70875" y1="23083" x2="72375" y2="29917"/>
                        <a14:backgroundMark x1="71875" y1="29333" x2="78938" y2="28083"/>
                        <a14:backgroundMark x1="75063" y1="36167" x2="78938" y2="38750"/>
                        <a14:backgroundMark x1="78625" y1="39500" x2="78313" y2="43083"/>
                        <a14:backgroundMark x1="78313" y1="43750" x2="78625" y2="49167"/>
                        <a14:backgroundMark x1="78125" y1="50083" x2="77750" y2="55833"/>
                        <a14:backgroundMark x1="80625" y1="54000" x2="87375" y2="65833"/>
                        <a14:backgroundMark x1="79125" y1="41000" x2="92125" y2="32500"/>
                        <a14:backgroundMark x1="84188" y1="38417" x2="93625" y2="40667"/>
                        <a14:backgroundMark x1="89938" y1="34000" x2="84563" y2="39333"/>
                        <a14:backgroundMark x1="73250" y1="20500" x2="75438" y2="32667"/>
                        <a14:backgroundMark x1="76063" y1="35250" x2="76063" y2="35250"/>
                        <a14:backgroundMark x1="75438" y1="33583" x2="75438" y2="33583"/>
                        <a14:backgroundMark x1="74750" y1="32500" x2="74750" y2="32500"/>
                        <a14:backgroundMark x1="74250" y1="29750" x2="74250" y2="29750"/>
                        <a14:backgroundMark x1="26125" y1="32667" x2="26125" y2="32667"/>
                        <a14:backgroundMark x1="25625" y1="29500" x2="25813" y2="35250"/>
                        <a14:backgroundMark x1="25625" y1="29917" x2="23063" y2="32333"/>
                        <a14:backgroundMark x1="24625" y1="35667" x2="27625" y2="39333"/>
                        <a14:backgroundMark x1="27313" y1="40250" x2="24625" y2="43083"/>
                        <a14:backgroundMark x1="23750" y1="42333" x2="20563" y2="41583"/>
                        <a14:backgroundMark x1="25625" y1="37833" x2="21563" y2="38417"/>
                        <a14:backgroundMark x1="80500" y1="17917" x2="65938" y2="18083"/>
                        <a14:backgroundMark x1="65813" y1="18417" x2="68500" y2="33417"/>
                        <a14:backgroundMark x1="80313" y1="18833" x2="80625" y2="35667"/>
                        <a14:backgroundMark x1="80313" y1="36417" x2="68500" y2="34000"/>
                        <a14:backgroundMark x1="71563" y1="24333" x2="71563" y2="24333"/>
                        <a14:backgroundMark x1="72563" y1="25833" x2="72563" y2="25833"/>
                        <a14:backgroundMark x1="73250" y1="27333" x2="73250" y2="2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108" t="13533" r="22289" b="34164"/>
          <a:stretch/>
        </p:blipFill>
        <p:spPr>
          <a:xfrm flipH="1">
            <a:off x="228191" y="2305192"/>
            <a:ext cx="4608513" cy="4102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79751"/>
            <a:ext cx="2316163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>
            <a:spLocks noGrp="1"/>
          </p:cNvSpPr>
          <p:nvPr/>
        </p:nvSpPr>
        <p:spPr>
          <a:xfrm>
            <a:off x="4788024" y="5486400"/>
            <a:ext cx="4083968" cy="1371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r" fontAlgn="base"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ru-RU" altLang="ru-RU" sz="2000" kern="0" dirty="0" smtClean="0">
                <a:solidFill>
                  <a:srgbClr val="000000"/>
                </a:solidFill>
                <a:latin typeface="Arial"/>
                <a:cs typeface="Arial"/>
              </a:rPr>
              <a:t>А. А. ЗАВАДСКАЯ,</a:t>
            </a:r>
            <a:endParaRPr lang="ru-RU" altLang="ru-RU" sz="20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lvl="0" indent="-342900" algn="r" fontAlgn="base"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ru-RU" altLang="ru-RU" sz="2000" b="0" kern="0" dirty="0">
                <a:solidFill>
                  <a:srgbClr val="000000"/>
                </a:solidFill>
                <a:latin typeface="Arial"/>
                <a:cs typeface="Arial"/>
              </a:rPr>
              <a:t>учитель </a:t>
            </a:r>
            <a:r>
              <a:rPr lang="ru-RU" altLang="ru-RU" sz="2000" b="0" kern="0" dirty="0" smtClean="0">
                <a:solidFill>
                  <a:srgbClr val="000000"/>
                </a:solidFill>
                <a:latin typeface="Arial"/>
                <a:cs typeface="Arial"/>
              </a:rPr>
              <a:t>первой категории,</a:t>
            </a:r>
            <a:endParaRPr lang="ru-RU" altLang="ru-RU" sz="2000" b="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lvl="0" indent="-342900" algn="r" fontAlgn="base"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ru-RU" altLang="ru-RU" sz="2000" b="0" kern="0" dirty="0" smtClean="0">
                <a:solidFill>
                  <a:srgbClr val="000000"/>
                </a:solidFill>
                <a:latin typeface="Arial"/>
                <a:cs typeface="Arial"/>
              </a:rPr>
              <a:t>СШ № 16 </a:t>
            </a:r>
            <a:r>
              <a:rPr lang="ru-RU" altLang="ru-RU" sz="2000" b="0" kern="0" dirty="0">
                <a:solidFill>
                  <a:srgbClr val="000000"/>
                </a:solidFill>
                <a:latin typeface="Arial"/>
                <a:cs typeface="Arial"/>
              </a:rPr>
              <a:t>г. </a:t>
            </a:r>
            <a:r>
              <a:rPr lang="ru-RU" altLang="ru-RU" sz="2000" b="0" kern="0" dirty="0" smtClean="0">
                <a:solidFill>
                  <a:srgbClr val="000000"/>
                </a:solidFill>
                <a:latin typeface="Arial"/>
                <a:cs typeface="Arial"/>
              </a:rPr>
              <a:t>Бобруйска.</a:t>
            </a:r>
            <a:endParaRPr lang="ru-RU" altLang="ru-RU" sz="2000" b="0" kern="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8226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4372697"/>
            <a:ext cx="1512168" cy="24853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0000" l="2222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4942508"/>
            <a:ext cx="576064" cy="5760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9712" y="188640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Решите задачу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5518" y="1124744"/>
            <a:ext cx="5716962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Яблоки в саду поспели.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Мы отведать их успели: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Пять румяных наливных,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Три с кислинкой. Сколько их?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0000" l="2222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0789" y="4598119"/>
            <a:ext cx="1008112" cy="100811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>
                        <a14:foregroundMark x1="11095" y1="7632" x2="11095" y2="7632"/>
                        <a14:foregroundMark x1="22190" y1="8411" x2="22190" y2="8411"/>
                        <a14:foregroundMark x1="39562" y1="13863" x2="39562" y2="13863"/>
                        <a14:foregroundMark x1="34015" y1="8411" x2="34015" y2="8411"/>
                        <a14:foregroundMark x1="31241" y1="15109" x2="31241" y2="15109"/>
                        <a14:foregroundMark x1="31241" y1="17601" x2="31241" y2="17601"/>
                        <a14:foregroundMark x1="20438" y1="11682" x2="20438" y2="11682"/>
                        <a14:foregroundMark x1="29197" y1="17290" x2="29197" y2="17290"/>
                        <a14:foregroundMark x1="26715" y1="17290" x2="26715" y2="172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3693577"/>
            <a:ext cx="1075632" cy="100811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614605" y="4399543"/>
            <a:ext cx="2299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+ 3 =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51935" y="4458958"/>
            <a:ext cx="5248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11987" y="3906291"/>
            <a:ext cx="101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- 5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19230" y="4733786"/>
            <a:ext cx="1152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- 3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авая фигурная скобка 18"/>
          <p:cNvSpPr/>
          <p:nvPr/>
        </p:nvSpPr>
        <p:spPr>
          <a:xfrm>
            <a:off x="3928416" y="4005064"/>
            <a:ext cx="235035" cy="1442400"/>
          </a:xfrm>
          <a:prstGeom prst="rightBrac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355976" y="4372697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146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mph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  <p:bldP spid="17" grpId="0"/>
      <p:bldP spid="18" grpId="0"/>
      <p:bldP spid="19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068960"/>
            <a:ext cx="3672408" cy="35086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5328" y="908720"/>
            <a:ext cx="60486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</a:t>
            </a:r>
          </a:p>
          <a:p>
            <a:pPr algn="ctr"/>
            <a:r>
              <a:rPr lang="ru-RU" sz="8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работу!</a:t>
            </a:r>
            <a:endParaRPr lang="ru-RU" sz="8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442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3957" y="2552014"/>
            <a:ext cx="5483873" cy="2055473"/>
          </a:xfrm>
          <a:prstGeom prst="rect">
            <a:avLst/>
          </a:prstGeom>
        </p:spPr>
      </p:pic>
      <p:sp>
        <p:nvSpPr>
          <p:cNvPr id="6" name="Облако 5"/>
          <p:cNvSpPr/>
          <p:nvPr/>
        </p:nvSpPr>
        <p:spPr>
          <a:xfrm>
            <a:off x="3187889" y="116631"/>
            <a:ext cx="5784831" cy="2880321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63">
                        <a14:foregroundMark x1="28813" y1="24000" x2="20250" y2="41417"/>
                        <a14:foregroundMark x1="69875" y1="20000" x2="79625" y2="41917"/>
                        <a14:foregroundMark x1="80375" y1="39917" x2="89688" y2="34917"/>
                        <a14:foregroundMark x1="23625" y1="34417" x2="23625" y2="34417"/>
                        <a14:foregroundMark x1="21375" y1="40417" x2="22875" y2="57833"/>
                        <a14:foregroundMark x1="23625" y1="57333" x2="54188" y2="61333"/>
                        <a14:foregroundMark x1="51625" y1="61333" x2="69875" y2="74750"/>
                        <a14:foregroundMark x1="70625" y1="75250" x2="90063" y2="77250"/>
                        <a14:foregroundMark x1="26625" y1="28083" x2="27625" y2="32833"/>
                        <a14:foregroundMark x1="27500" y1="32167" x2="25250" y2="36417"/>
                        <a14:foregroundMark x1="25250" y1="37333" x2="28000" y2="38417"/>
                        <a14:foregroundMark x1="27125" y1="38417" x2="27125" y2="41583"/>
                        <a14:foregroundMark x1="26937" y1="41167" x2="24938" y2="42333"/>
                        <a14:foregroundMark x1="24250" y1="43250" x2="21063" y2="43083"/>
                        <a14:backgroundMark x1="36250" y1="14167" x2="36750" y2="19333"/>
                        <a14:backgroundMark x1="36563" y1="19333" x2="29313" y2="22667"/>
                        <a14:backgroundMark x1="29313" y1="22917" x2="23563" y2="20833"/>
                        <a14:backgroundMark x1="63063" y1="20500" x2="67625" y2="22667"/>
                        <a14:backgroundMark x1="68000" y1="22917" x2="69313" y2="25833"/>
                        <a14:backgroundMark x1="69313" y1="25500" x2="73375" y2="19333"/>
                        <a14:backgroundMark x1="71000" y1="22500" x2="68313" y2="19167"/>
                        <a14:backgroundMark x1="69000" y1="25667" x2="68688" y2="28083"/>
                        <a14:backgroundMark x1="68813" y1="28083" x2="71000" y2="31750"/>
                        <a14:backgroundMark x1="70688" y1="31167" x2="69500" y2="36000"/>
                        <a14:backgroundMark x1="69688" y1="36583" x2="76938" y2="35667"/>
                        <a14:backgroundMark x1="76938" y1="35500" x2="70875" y2="21750"/>
                        <a14:backgroundMark x1="73563" y1="29000" x2="70375" y2="30083"/>
                        <a14:backgroundMark x1="70875" y1="23083" x2="72375" y2="29917"/>
                        <a14:backgroundMark x1="71875" y1="29333" x2="78938" y2="28083"/>
                        <a14:backgroundMark x1="75063" y1="36167" x2="78938" y2="38750"/>
                        <a14:backgroundMark x1="78625" y1="39500" x2="78313" y2="43083"/>
                        <a14:backgroundMark x1="78313" y1="43750" x2="78625" y2="49167"/>
                        <a14:backgroundMark x1="78125" y1="50083" x2="77750" y2="55833"/>
                        <a14:backgroundMark x1="80625" y1="54000" x2="87375" y2="65833"/>
                        <a14:backgroundMark x1="79125" y1="41000" x2="92125" y2="32500"/>
                        <a14:backgroundMark x1="84188" y1="38417" x2="93625" y2="40667"/>
                        <a14:backgroundMark x1="89938" y1="34000" x2="84563" y2="39333"/>
                        <a14:backgroundMark x1="73250" y1="20500" x2="75438" y2="32667"/>
                        <a14:backgroundMark x1="76063" y1="35250" x2="76063" y2="35250"/>
                        <a14:backgroundMark x1="75438" y1="33583" x2="75438" y2="33583"/>
                        <a14:backgroundMark x1="74750" y1="32500" x2="74750" y2="32500"/>
                        <a14:backgroundMark x1="74250" y1="29750" x2="74250" y2="29750"/>
                        <a14:backgroundMark x1="26125" y1="32667" x2="26125" y2="32667"/>
                        <a14:backgroundMark x1="25625" y1="29500" x2="25813" y2="35250"/>
                        <a14:backgroundMark x1="25625" y1="29917" x2="23063" y2="32333"/>
                        <a14:backgroundMark x1="24625" y1="35667" x2="27625" y2="39333"/>
                        <a14:backgroundMark x1="27313" y1="40250" x2="24625" y2="43083"/>
                        <a14:backgroundMark x1="23750" y1="42333" x2="20563" y2="41583"/>
                        <a14:backgroundMark x1="25625" y1="37833" x2="21563" y2="38417"/>
                        <a14:backgroundMark x1="80500" y1="17917" x2="65938" y2="18083"/>
                        <a14:backgroundMark x1="65813" y1="18417" x2="68500" y2="33417"/>
                        <a14:backgroundMark x1="80313" y1="18833" x2="80625" y2="35667"/>
                        <a14:backgroundMark x1="80313" y1="36417" x2="68500" y2="34000"/>
                        <a14:backgroundMark x1="71563" y1="24333" x2="71563" y2="24333"/>
                        <a14:backgroundMark x1="72563" y1="25833" x2="72563" y2="25833"/>
                        <a14:backgroundMark x1="73250" y1="27333" x2="73250" y2="2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108" t="13533" r="22289" b="34164"/>
          <a:stretch/>
        </p:blipFill>
        <p:spPr>
          <a:xfrm flipH="1">
            <a:off x="75791" y="2152792"/>
            <a:ext cx="4608513" cy="4102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75855" y="208381"/>
            <a:ext cx="550131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300" b="1" i="0" u="none" strike="noStrike" kern="0" cap="sm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Число</a:t>
            </a:r>
            <a:br>
              <a:rPr kumimoji="0" lang="ru-RU" sz="5300" b="1" i="0" u="none" strike="noStrike" kern="0" cap="sm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5300" b="1" i="0" u="none" strike="noStrike" kern="0" cap="sm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br>
              <a:rPr kumimoji="0" lang="ru-RU" sz="5300" b="1" i="0" u="none" strike="noStrike" kern="0" cap="sm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5300" b="1" i="0" u="none" strike="noStrike" kern="0" cap="sm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цифра 8</a:t>
            </a:r>
            <a:endParaRPr kumimoji="0" lang="ru-RU" sz="53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63">
                        <a14:foregroundMark x1="28813" y1="24000" x2="20250" y2="41417"/>
                        <a14:foregroundMark x1="69875" y1="20000" x2="79625" y2="41917"/>
                        <a14:foregroundMark x1="80375" y1="39917" x2="89688" y2="34917"/>
                        <a14:foregroundMark x1="23625" y1="34417" x2="23625" y2="34417"/>
                        <a14:foregroundMark x1="21375" y1="40417" x2="22875" y2="57833"/>
                        <a14:foregroundMark x1="23625" y1="57333" x2="54188" y2="61333"/>
                        <a14:foregroundMark x1="51625" y1="61333" x2="69875" y2="74750"/>
                        <a14:foregroundMark x1="70625" y1="75250" x2="90063" y2="77250"/>
                        <a14:foregroundMark x1="26625" y1="28083" x2="27625" y2="32833"/>
                        <a14:foregroundMark x1="27500" y1="32167" x2="25250" y2="36417"/>
                        <a14:foregroundMark x1="25250" y1="37333" x2="28000" y2="38417"/>
                        <a14:foregroundMark x1="27125" y1="38417" x2="27125" y2="41583"/>
                        <a14:foregroundMark x1="26937" y1="41167" x2="24938" y2="42333"/>
                        <a14:foregroundMark x1="24250" y1="43250" x2="21063" y2="43083"/>
                        <a14:backgroundMark x1="36250" y1="14167" x2="36750" y2="19333"/>
                        <a14:backgroundMark x1="36563" y1="19333" x2="29313" y2="22667"/>
                        <a14:backgroundMark x1="29313" y1="22917" x2="23563" y2="20833"/>
                        <a14:backgroundMark x1="63063" y1="20500" x2="67625" y2="22667"/>
                        <a14:backgroundMark x1="68000" y1="22917" x2="69313" y2="25833"/>
                        <a14:backgroundMark x1="69313" y1="25500" x2="73375" y2="19333"/>
                        <a14:backgroundMark x1="71000" y1="22500" x2="68313" y2="19167"/>
                        <a14:backgroundMark x1="69000" y1="25667" x2="68688" y2="28083"/>
                        <a14:backgroundMark x1="68813" y1="28083" x2="71000" y2="31750"/>
                        <a14:backgroundMark x1="70688" y1="31167" x2="69500" y2="36000"/>
                        <a14:backgroundMark x1="69688" y1="36583" x2="76938" y2="35667"/>
                        <a14:backgroundMark x1="76938" y1="35500" x2="70875" y2="21750"/>
                        <a14:backgroundMark x1="73563" y1="29000" x2="70375" y2="30083"/>
                        <a14:backgroundMark x1="70875" y1="23083" x2="72375" y2="29917"/>
                        <a14:backgroundMark x1="71875" y1="29333" x2="78938" y2="28083"/>
                        <a14:backgroundMark x1="75063" y1="36167" x2="78938" y2="38750"/>
                        <a14:backgroundMark x1="78625" y1="39500" x2="78313" y2="43083"/>
                        <a14:backgroundMark x1="78313" y1="43750" x2="78625" y2="49167"/>
                        <a14:backgroundMark x1="78125" y1="50083" x2="77750" y2="55833"/>
                        <a14:backgroundMark x1="80625" y1="54000" x2="87375" y2="65833"/>
                        <a14:backgroundMark x1="79125" y1="41000" x2="92125" y2="32500"/>
                        <a14:backgroundMark x1="84188" y1="38417" x2="93625" y2="40667"/>
                        <a14:backgroundMark x1="89938" y1="34000" x2="84563" y2="39333"/>
                        <a14:backgroundMark x1="73250" y1="20500" x2="75438" y2="32667"/>
                        <a14:backgroundMark x1="76063" y1="35250" x2="76063" y2="35250"/>
                        <a14:backgroundMark x1="75438" y1="33583" x2="75438" y2="33583"/>
                        <a14:backgroundMark x1="74750" y1="32500" x2="74750" y2="32500"/>
                        <a14:backgroundMark x1="74250" y1="29750" x2="74250" y2="29750"/>
                        <a14:backgroundMark x1="26125" y1="32667" x2="26125" y2="32667"/>
                        <a14:backgroundMark x1="25625" y1="29500" x2="25813" y2="35250"/>
                        <a14:backgroundMark x1="25625" y1="29917" x2="23063" y2="32333"/>
                        <a14:backgroundMark x1="24625" y1="35667" x2="27625" y2="39333"/>
                        <a14:backgroundMark x1="27313" y1="40250" x2="24625" y2="43083"/>
                        <a14:backgroundMark x1="23750" y1="42333" x2="20563" y2="41583"/>
                        <a14:backgroundMark x1="25625" y1="37833" x2="21563" y2="38417"/>
                        <a14:backgroundMark x1="80500" y1="17917" x2="65938" y2="18083"/>
                        <a14:backgroundMark x1="65813" y1="18417" x2="68500" y2="33417"/>
                        <a14:backgroundMark x1="80313" y1="18833" x2="80625" y2="35667"/>
                        <a14:backgroundMark x1="80313" y1="36417" x2="68500" y2="34000"/>
                        <a14:backgroundMark x1="71563" y1="24333" x2="71563" y2="24333"/>
                        <a14:backgroundMark x1="72563" y1="25833" x2="72563" y2="25833"/>
                        <a14:backgroundMark x1="73250" y1="27333" x2="73250" y2="2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108" t="13533" r="22289" b="34164"/>
          <a:stretch/>
        </p:blipFill>
        <p:spPr>
          <a:xfrm flipH="1">
            <a:off x="228191" y="2305192"/>
            <a:ext cx="4608513" cy="4102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79751"/>
            <a:ext cx="2316163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>
            <a:spLocks noGrp="1"/>
          </p:cNvSpPr>
          <p:nvPr/>
        </p:nvSpPr>
        <p:spPr>
          <a:xfrm>
            <a:off x="4788024" y="5486400"/>
            <a:ext cx="4083968" cy="1371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r" fontAlgn="base"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ru-RU" altLang="ru-RU" sz="2000" kern="0" dirty="0" smtClean="0">
                <a:solidFill>
                  <a:srgbClr val="000000"/>
                </a:solidFill>
                <a:latin typeface="Arial"/>
                <a:cs typeface="Arial"/>
              </a:rPr>
              <a:t>А. А. ЗАВАДСКАЯ,</a:t>
            </a:r>
            <a:endParaRPr lang="ru-RU" altLang="ru-RU" sz="20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lvl="0" indent="-342900" algn="r" fontAlgn="base"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ru-RU" altLang="ru-RU" sz="2000" b="0" kern="0">
                <a:solidFill>
                  <a:srgbClr val="000000"/>
                </a:solidFill>
                <a:latin typeface="Arial"/>
                <a:cs typeface="Arial"/>
              </a:rPr>
              <a:t>учитель </a:t>
            </a:r>
            <a:r>
              <a:rPr lang="ru-RU" altLang="ru-RU" sz="2000" b="0" kern="0" smtClean="0">
                <a:solidFill>
                  <a:srgbClr val="000000"/>
                </a:solidFill>
                <a:latin typeface="Arial"/>
                <a:cs typeface="Arial"/>
              </a:rPr>
              <a:t>первой категории,</a:t>
            </a:r>
            <a:endParaRPr lang="ru-RU" altLang="ru-RU" sz="2000" b="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lvl="0" indent="-342900" algn="r" fontAlgn="base"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ru-RU" altLang="ru-RU" sz="2000" b="0" kern="0" dirty="0" smtClean="0">
                <a:solidFill>
                  <a:srgbClr val="000000"/>
                </a:solidFill>
                <a:latin typeface="Arial"/>
                <a:cs typeface="Arial"/>
              </a:rPr>
              <a:t>СШ № 16 </a:t>
            </a:r>
            <a:r>
              <a:rPr lang="ru-RU" altLang="ru-RU" sz="2000" b="0" kern="0" dirty="0">
                <a:solidFill>
                  <a:srgbClr val="000000"/>
                </a:solidFill>
                <a:latin typeface="Arial"/>
                <a:cs typeface="Arial"/>
              </a:rPr>
              <a:t>г. </a:t>
            </a:r>
            <a:r>
              <a:rPr lang="ru-RU" altLang="ru-RU" sz="2000" b="0" kern="0" dirty="0" smtClean="0">
                <a:solidFill>
                  <a:srgbClr val="000000"/>
                </a:solidFill>
                <a:latin typeface="Arial"/>
                <a:cs typeface="Arial"/>
              </a:rPr>
              <a:t>Бобруйска.</a:t>
            </a:r>
            <a:endParaRPr lang="ru-RU" altLang="ru-RU" sz="2000" b="0" kern="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8226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636912"/>
            <a:ext cx="86409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prezentacii.com/uploads/posts/2012-12/1355594145_uchimsya-pisat-cifry.jpg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static.playcast.ru/uploads/2013/12/08/6780142.png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s14.postimg.org/amx2wu6o1/0_997f1_a97b4e9f_XXXL.png</a:t>
            </a:r>
            <a:endParaRPr lang="ru-RU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static.playcast.ru/uploads/2013/12/08/6780060.png</a:t>
            </a:r>
            <a:endParaRPr lang="ru-RU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www.renders-graphiques.fr/image/upload/normal/arbre-1.png</a:t>
            </a:r>
            <a:endParaRPr lang="ru-RU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s015.radikal.ru/i331/1108/c1/ead01e35701f.jpg</a:t>
            </a:r>
            <a:endParaRPr lang="ru-RU" dirty="0" smtClean="0"/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img1.liveinternet.ru/images/attach/b/3/15/569/15569959_1201015375_jablok52.png</a:t>
            </a:r>
            <a:endParaRPr lang="ru-RU" dirty="0" smtClean="0"/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im1-tub-by.yandex.net/i?id=278573134-63-72&amp;n=21</a:t>
            </a:r>
            <a:endParaRPr lang="ru-RU" dirty="0" smtClean="0"/>
          </a:p>
          <a:p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static.playcast.ru/uploads/2013/12/03/6733186.png</a:t>
            </a:r>
            <a:endParaRPr lang="ru-RU" dirty="0" smtClean="0"/>
          </a:p>
          <a:p>
            <a:r>
              <a:rPr lang="en-US" dirty="0">
                <a:hlinkClick r:id="rId11"/>
              </a:rPr>
              <a:t>http://</a:t>
            </a:r>
            <a:r>
              <a:rPr lang="en-US" dirty="0" smtClean="0">
                <a:hlinkClick r:id="rId11"/>
              </a:rPr>
              <a:t>img1.liveinternet.ru/images/attach/c/5/87/964/87964567_62415056_1281123101_c72540445b4b.png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31840" y="1412776"/>
            <a:ext cx="5688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Интернет-ресурсы</a:t>
            </a:r>
            <a:r>
              <a:rPr lang="ru-RU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132348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9821" y="1368452"/>
            <a:ext cx="2602917" cy="9756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480" y="0"/>
            <a:ext cx="9107520" cy="1470025"/>
          </a:xfrm>
        </p:spPr>
        <p:txBody>
          <a:bodyPr>
            <a:norm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Помогите почтальону Печкину доехать до Простоквашино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-146344" y="2423886"/>
            <a:ext cx="8899485" cy="3168417"/>
          </a:xfrm>
          <a:custGeom>
            <a:avLst/>
            <a:gdLst>
              <a:gd name="connsiteX0" fmla="*/ 8564630 w 8899485"/>
              <a:gd name="connsiteY0" fmla="*/ 0 h 3168417"/>
              <a:gd name="connsiteX1" fmla="*/ 8796858 w 8899485"/>
              <a:gd name="connsiteY1" fmla="*/ 493485 h 3168417"/>
              <a:gd name="connsiteX2" fmla="*/ 7098687 w 8899485"/>
              <a:gd name="connsiteY2" fmla="*/ 696685 h 3168417"/>
              <a:gd name="connsiteX3" fmla="*/ 5618230 w 8899485"/>
              <a:gd name="connsiteY3" fmla="*/ 1886857 h 3168417"/>
              <a:gd name="connsiteX4" fmla="*/ 5618230 w 8899485"/>
              <a:gd name="connsiteY4" fmla="*/ 1886857 h 3168417"/>
              <a:gd name="connsiteX5" fmla="*/ 4878001 w 8899485"/>
              <a:gd name="connsiteY5" fmla="*/ 2351314 h 3168417"/>
              <a:gd name="connsiteX6" fmla="*/ 3397544 w 8899485"/>
              <a:gd name="connsiteY6" fmla="*/ 2481943 h 3168417"/>
              <a:gd name="connsiteX7" fmla="*/ 1554230 w 8899485"/>
              <a:gd name="connsiteY7" fmla="*/ 3106057 h 3168417"/>
              <a:gd name="connsiteX8" fmla="*/ 102801 w 8899485"/>
              <a:gd name="connsiteY8" fmla="*/ 3149600 h 3168417"/>
              <a:gd name="connsiteX9" fmla="*/ 117315 w 8899485"/>
              <a:gd name="connsiteY9" fmla="*/ 3135085 h 3168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99485" h="3168417">
                <a:moveTo>
                  <a:pt x="8564630" y="0"/>
                </a:moveTo>
                <a:cubicBezTo>
                  <a:pt x="8802906" y="188685"/>
                  <a:pt x="9041182" y="377371"/>
                  <a:pt x="8796858" y="493485"/>
                </a:cubicBezTo>
                <a:cubicBezTo>
                  <a:pt x="8552534" y="609599"/>
                  <a:pt x="7628458" y="464456"/>
                  <a:pt x="7098687" y="696685"/>
                </a:cubicBezTo>
                <a:cubicBezTo>
                  <a:pt x="6568916" y="928914"/>
                  <a:pt x="5618230" y="1886857"/>
                  <a:pt x="5618230" y="1886857"/>
                </a:cubicBezTo>
                <a:lnTo>
                  <a:pt x="5618230" y="1886857"/>
                </a:lnTo>
                <a:cubicBezTo>
                  <a:pt x="5494859" y="1964266"/>
                  <a:pt x="5248115" y="2252133"/>
                  <a:pt x="4878001" y="2351314"/>
                </a:cubicBezTo>
                <a:cubicBezTo>
                  <a:pt x="4507887" y="2450495"/>
                  <a:pt x="3951506" y="2356153"/>
                  <a:pt x="3397544" y="2481943"/>
                </a:cubicBezTo>
                <a:cubicBezTo>
                  <a:pt x="2843582" y="2607733"/>
                  <a:pt x="2103354" y="2994781"/>
                  <a:pt x="1554230" y="3106057"/>
                </a:cubicBezTo>
                <a:cubicBezTo>
                  <a:pt x="1005106" y="3217333"/>
                  <a:pt x="342287" y="3144762"/>
                  <a:pt x="102801" y="3149600"/>
                </a:cubicBezTo>
                <a:cubicBezTo>
                  <a:pt x="-136685" y="3154438"/>
                  <a:pt x="117315" y="3135085"/>
                  <a:pt x="117315" y="3135085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-52621" y="2394857"/>
            <a:ext cx="8986958" cy="4062155"/>
          </a:xfrm>
          <a:custGeom>
            <a:avLst/>
            <a:gdLst>
              <a:gd name="connsiteX0" fmla="*/ 8514450 w 8986958"/>
              <a:gd name="connsiteY0" fmla="*/ 0 h 4062155"/>
              <a:gd name="connsiteX1" fmla="*/ 8978907 w 8986958"/>
              <a:gd name="connsiteY1" fmla="*/ 377372 h 4062155"/>
              <a:gd name="connsiteX2" fmla="*/ 8732164 w 8986958"/>
              <a:gd name="connsiteY2" fmla="*/ 682172 h 4062155"/>
              <a:gd name="connsiteX3" fmla="*/ 7803250 w 8986958"/>
              <a:gd name="connsiteY3" fmla="*/ 769257 h 4062155"/>
              <a:gd name="connsiteX4" fmla="*/ 7280735 w 8986958"/>
              <a:gd name="connsiteY4" fmla="*/ 856343 h 4062155"/>
              <a:gd name="connsiteX5" fmla="*/ 6337307 w 8986958"/>
              <a:gd name="connsiteY5" fmla="*/ 1582057 h 4062155"/>
              <a:gd name="connsiteX6" fmla="*/ 5234221 w 8986958"/>
              <a:gd name="connsiteY6" fmla="*/ 2656114 h 4062155"/>
              <a:gd name="connsiteX7" fmla="*/ 4305307 w 8986958"/>
              <a:gd name="connsiteY7" fmla="*/ 2815772 h 4062155"/>
              <a:gd name="connsiteX8" fmla="*/ 3231250 w 8986958"/>
              <a:gd name="connsiteY8" fmla="*/ 3004457 h 4062155"/>
              <a:gd name="connsiteX9" fmla="*/ 1924964 w 8986958"/>
              <a:gd name="connsiteY9" fmla="*/ 3396343 h 4062155"/>
              <a:gd name="connsiteX10" fmla="*/ 197764 w 8986958"/>
              <a:gd name="connsiteY10" fmla="*/ 4005943 h 4062155"/>
              <a:gd name="connsiteX11" fmla="*/ 38107 w 8986958"/>
              <a:gd name="connsiteY11" fmla="*/ 4034972 h 406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86958" h="4062155">
                <a:moveTo>
                  <a:pt x="8514450" y="0"/>
                </a:moveTo>
                <a:cubicBezTo>
                  <a:pt x="8728535" y="131838"/>
                  <a:pt x="8942621" y="263677"/>
                  <a:pt x="8978907" y="377372"/>
                </a:cubicBezTo>
                <a:cubicBezTo>
                  <a:pt x="9015193" y="491067"/>
                  <a:pt x="8928107" y="616858"/>
                  <a:pt x="8732164" y="682172"/>
                </a:cubicBezTo>
                <a:cubicBezTo>
                  <a:pt x="8536221" y="747486"/>
                  <a:pt x="8045155" y="740229"/>
                  <a:pt x="7803250" y="769257"/>
                </a:cubicBezTo>
                <a:cubicBezTo>
                  <a:pt x="7561345" y="798285"/>
                  <a:pt x="7525059" y="720876"/>
                  <a:pt x="7280735" y="856343"/>
                </a:cubicBezTo>
                <a:cubicBezTo>
                  <a:pt x="7036411" y="991810"/>
                  <a:pt x="6678393" y="1282095"/>
                  <a:pt x="6337307" y="1582057"/>
                </a:cubicBezTo>
                <a:cubicBezTo>
                  <a:pt x="5996221" y="1882019"/>
                  <a:pt x="5572888" y="2450495"/>
                  <a:pt x="5234221" y="2656114"/>
                </a:cubicBezTo>
                <a:cubicBezTo>
                  <a:pt x="4895554" y="2861733"/>
                  <a:pt x="4305307" y="2815772"/>
                  <a:pt x="4305307" y="2815772"/>
                </a:cubicBezTo>
                <a:cubicBezTo>
                  <a:pt x="3971479" y="2873829"/>
                  <a:pt x="3627974" y="2907695"/>
                  <a:pt x="3231250" y="3004457"/>
                </a:cubicBezTo>
                <a:cubicBezTo>
                  <a:pt x="2834526" y="3101219"/>
                  <a:pt x="2430545" y="3229429"/>
                  <a:pt x="1924964" y="3396343"/>
                </a:cubicBezTo>
                <a:cubicBezTo>
                  <a:pt x="1419383" y="3563257"/>
                  <a:pt x="512240" y="3899505"/>
                  <a:pt x="197764" y="4005943"/>
                </a:cubicBezTo>
                <a:cubicBezTo>
                  <a:pt x="-116712" y="4112381"/>
                  <a:pt x="38107" y="4034972"/>
                  <a:pt x="38107" y="4034972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6344" y="4664409"/>
            <a:ext cx="1105658" cy="12507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35065" y="5170913"/>
            <a:ext cx="1095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5-2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80112" y="3506007"/>
            <a:ext cx="10005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6-0</a:t>
            </a:r>
            <a:endParaRPr lang="ru-RU" sz="4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15718" y="4625948"/>
            <a:ext cx="10005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7-2</a:t>
            </a:r>
            <a:endParaRPr lang="ru-RU" sz="4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111265" y="2459360"/>
            <a:ext cx="10005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6-2</a:t>
            </a:r>
            <a:endParaRPr lang="ru-RU" sz="4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99792" y="4786193"/>
            <a:ext cx="11432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4+1</a:t>
            </a:r>
            <a:endParaRPr lang="ru-RU" sz="4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32240" y="2779577"/>
            <a:ext cx="11432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3+2</a:t>
            </a:r>
            <a:endParaRPr lang="ru-RU" sz="4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92290" y="3394085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19395" y="4753239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07277" y="2394855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62009" y="5170912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40858" y="4520340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54443" y="2779576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703" y="4437109"/>
            <a:ext cx="1467480" cy="19999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5502" y="4009485"/>
            <a:ext cx="961100" cy="130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923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4509E-6 L 0.06962 -0.005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2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62 -0.00578 L 0.20365 -0.0506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1" y="-22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365 -0.05063 L 0.36893 -0.1137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-3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893 -0.11375 L 0.53438 -0.2184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-5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438 -0.21849 L 0.66025 -0.3234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5" y="-5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025 -0.32346 L 0.81789 -0.4178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2" y="-47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1789 -0.4178 L 0.89653 -0.4596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-2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20" grpId="0"/>
      <p:bldP spid="20" grpId="1"/>
      <p:bldP spid="25" grpId="0"/>
      <p:bldP spid="25" grpId="1"/>
      <p:bldP spid="28" grpId="0"/>
      <p:bldP spid="28" grpId="1"/>
      <p:bldP spid="29" grpId="0"/>
      <p:bldP spid="29" grpId="1"/>
      <p:bldP spid="30" grpId="0"/>
      <p:bldP spid="30" grpId="1"/>
      <p:bldP spid="22" grpId="0"/>
      <p:bldP spid="2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500438"/>
            <a:ext cx="15716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solidFill>
                  <a:srgbClr val="1F497D"/>
                </a:solidFill>
                <a:latin typeface="Arial Narrow" pitchFamily="34" charset="0"/>
              </a:rPr>
              <a:t>6</a:t>
            </a:r>
            <a:endParaRPr lang="ru-RU" sz="11500" b="1" dirty="0">
              <a:solidFill>
                <a:srgbClr val="1F497D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4500570"/>
            <a:ext cx="85792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b="1" dirty="0" smtClean="0">
                <a:solidFill>
                  <a:srgbClr val="00B050"/>
                </a:solidFill>
                <a:latin typeface="Arial Narrow" pitchFamily="34" charset="0"/>
              </a:rPr>
              <a:t>1</a:t>
            </a:r>
            <a:endParaRPr lang="ru-RU" sz="11500" b="1" dirty="0">
              <a:solidFill>
                <a:srgbClr val="00B050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4995952"/>
            <a:ext cx="85792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b="1" dirty="0" smtClean="0">
                <a:solidFill>
                  <a:srgbClr val="C17529">
                    <a:lumMod val="50000"/>
                  </a:srgbClr>
                </a:solidFill>
                <a:latin typeface="Arial Narrow" pitchFamily="34" charset="0"/>
              </a:rPr>
              <a:t>2</a:t>
            </a:r>
            <a:endParaRPr lang="ru-RU" sz="11500" b="1" dirty="0">
              <a:solidFill>
                <a:srgbClr val="C17529">
                  <a:lumMod val="50000"/>
                </a:srgbClr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546" y="4786322"/>
            <a:ext cx="85792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b="1" dirty="0" smtClean="0">
                <a:solidFill>
                  <a:srgbClr val="FBEEC9">
                    <a:lumMod val="10000"/>
                  </a:srgbClr>
                </a:solidFill>
                <a:latin typeface="Arial Narrow" pitchFamily="34" charset="0"/>
              </a:rPr>
              <a:t>8</a:t>
            </a:r>
            <a:endParaRPr lang="ru-RU" sz="11500" b="1" dirty="0">
              <a:solidFill>
                <a:srgbClr val="FBEEC9">
                  <a:lumMod val="10000"/>
                </a:srgbClr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2462" y="4143380"/>
            <a:ext cx="85792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b="1" dirty="0" smtClean="0">
                <a:solidFill>
                  <a:srgbClr val="C00000"/>
                </a:solidFill>
                <a:latin typeface="Arial Narrow" pitchFamily="34" charset="0"/>
              </a:rPr>
              <a:t>3</a:t>
            </a:r>
            <a:endParaRPr lang="ru-RU" sz="115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2132" y="4429132"/>
            <a:ext cx="85792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b="1" dirty="0" smtClean="0">
                <a:solidFill>
                  <a:srgbClr val="1F497D"/>
                </a:solidFill>
                <a:latin typeface="Arial Narrow" pitchFamily="34" charset="0"/>
              </a:rPr>
              <a:t>4</a:t>
            </a:r>
            <a:endParaRPr lang="ru-RU" sz="11500" b="1" dirty="0">
              <a:solidFill>
                <a:srgbClr val="1F497D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4744" y="4286256"/>
            <a:ext cx="85792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b="1" dirty="0" smtClean="0">
                <a:solidFill>
                  <a:srgbClr val="FF0000"/>
                </a:solidFill>
                <a:latin typeface="Arial Narrow" pitchFamily="34" charset="0"/>
              </a:rPr>
              <a:t>5</a:t>
            </a:r>
            <a:endParaRPr lang="ru-RU" sz="115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388" y="4786322"/>
            <a:ext cx="85792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b="1" dirty="0" smtClean="0">
                <a:solidFill>
                  <a:srgbClr val="7030A0"/>
                </a:solidFill>
                <a:latin typeface="Arial Narrow" pitchFamily="34" charset="0"/>
              </a:rPr>
              <a:t>7</a:t>
            </a:r>
            <a:endParaRPr lang="ru-RU" sz="115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2" y="2621896"/>
            <a:ext cx="1571636" cy="21644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1800" y="548680"/>
            <a:ext cx="5797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Числа заблудились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1261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23 -0.14491 L -0.14427 -0.4388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-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10162 L -0.40122 -0.5006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0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68959 -0.37638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00" y="-1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01 -0.14497 L -0.3217 -0.4279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-14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21387E-6 L -0.01614 -0.4071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" y="-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08092E-6 L 0.49288 -0.28231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35" y="-14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5607E-6 L -0.10035 -0.4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7" y="-2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7 -0.12324 L 0.47084 -0.48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48" y="-178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84647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Какие числа пропустил Дядя Фёдор?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9878" y="2108492"/>
            <a:ext cx="850112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1, 2, . , 4, 5, . ,7, .  </a:t>
            </a:r>
            <a:endParaRPr lang="ru-RU" sz="6000" b="1" cap="all" spc="6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8921" y="2087035"/>
            <a:ext cx="6126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04438" y="2108492"/>
            <a:ext cx="6126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84368" y="2120753"/>
            <a:ext cx="6126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98490" y="3127717"/>
            <a:ext cx="259077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8 , . , 6</a:t>
            </a:r>
            <a:endParaRPr lang="ru-RU" sz="6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54042" y="3127716"/>
            <a:ext cx="6190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60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28653" y="4248007"/>
            <a:ext cx="259077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5 , . , 3</a:t>
            </a:r>
            <a:endParaRPr lang="ru-RU" sz="6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84337" y="4248007"/>
            <a:ext cx="6190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60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68195" y="5289995"/>
            <a:ext cx="259077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1 , . , 3</a:t>
            </a:r>
            <a:endParaRPr lang="ru-RU" sz="6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84337" y="5316883"/>
            <a:ext cx="6190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60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7106" y="3557421"/>
            <a:ext cx="2129631" cy="305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355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8370" y="343756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что похожа цифра     ?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17"/>
          <p:cNvSpPr>
            <a:spLocks noChangeArrowheads="1"/>
          </p:cNvSpPr>
          <p:nvPr/>
        </p:nvSpPr>
        <p:spPr bwMode="auto">
          <a:xfrm>
            <a:off x="1043608" y="2420888"/>
            <a:ext cx="719138" cy="718691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9D06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2015" y="3139579"/>
            <a:ext cx="770732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1596" y="3931136"/>
            <a:ext cx="3386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Цифра 8 так вкусна, 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 двух бубликов она.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16213" y="-171400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9303" y="4338486"/>
            <a:ext cx="2544697" cy="2505113"/>
          </a:xfrm>
          <a:prstGeom prst="rect">
            <a:avLst/>
          </a:prstGeom>
        </p:spPr>
      </p:pic>
      <p:sp>
        <p:nvSpPr>
          <p:cNvPr id="27" name="AutoShape 27"/>
          <p:cNvSpPr>
            <a:spLocks/>
          </p:cNvSpPr>
          <p:nvPr/>
        </p:nvSpPr>
        <p:spPr bwMode="auto">
          <a:xfrm rot="15026880">
            <a:off x="4795267" y="5284281"/>
            <a:ext cx="219095" cy="1192213"/>
          </a:xfrm>
          <a:prstGeom prst="rightBracket">
            <a:avLst>
              <a:gd name="adj" fmla="val 122871"/>
            </a:avLst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</a:endParaRPr>
          </a:p>
        </p:txBody>
      </p:sp>
      <p:sp>
        <p:nvSpPr>
          <p:cNvPr id="28" name="AutoShape 27"/>
          <p:cNvSpPr>
            <a:spLocks/>
          </p:cNvSpPr>
          <p:nvPr/>
        </p:nvSpPr>
        <p:spPr bwMode="auto">
          <a:xfrm rot="15026880">
            <a:off x="4044510" y="4459569"/>
            <a:ext cx="247650" cy="1192213"/>
          </a:xfrm>
          <a:prstGeom prst="rightBracket">
            <a:avLst>
              <a:gd name="adj" fmla="val 122871"/>
            </a:avLst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</a:endParaRPr>
          </a:p>
        </p:txBody>
      </p:sp>
      <p:sp>
        <p:nvSpPr>
          <p:cNvPr id="26" name="Oval 22"/>
          <p:cNvSpPr>
            <a:spLocks noChangeArrowheads="1"/>
          </p:cNvSpPr>
          <p:nvPr/>
        </p:nvSpPr>
        <p:spPr bwMode="auto">
          <a:xfrm rot="3977775">
            <a:off x="3817370" y="5662820"/>
            <a:ext cx="647700" cy="504825"/>
          </a:xfrm>
          <a:prstGeom prst="ellipse">
            <a:avLst/>
          </a:prstGeom>
          <a:solidFill>
            <a:srgbClr val="B2B2B2"/>
          </a:solidFill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</a:endParaRPr>
          </a:p>
        </p:txBody>
      </p:sp>
      <p:sp>
        <p:nvSpPr>
          <p:cNvPr id="25" name="Oval 22"/>
          <p:cNvSpPr>
            <a:spLocks noChangeArrowheads="1"/>
          </p:cNvSpPr>
          <p:nvPr/>
        </p:nvSpPr>
        <p:spPr bwMode="auto">
          <a:xfrm rot="3977775">
            <a:off x="3483176" y="5112569"/>
            <a:ext cx="647700" cy="504825"/>
          </a:xfrm>
          <a:prstGeom prst="ellipse">
            <a:avLst/>
          </a:prstGeom>
          <a:solidFill>
            <a:srgbClr val="B2B2B2"/>
          </a:solidFill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520" y="5284502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Цифра 8 плюс крючки – Получаются очки.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2847" y="2136775"/>
            <a:ext cx="1182435" cy="28721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1809" y="1700808"/>
            <a:ext cx="1202903" cy="1813421"/>
          </a:xfrm>
          <a:prstGeom prst="rect">
            <a:avLst/>
          </a:prstGeom>
        </p:spPr>
      </p:pic>
      <p:pic>
        <p:nvPicPr>
          <p:cNvPr id="1026" name="Picture 2" descr="http://static.playcast.ru/uploads/2013/12/03/673318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30250">
            <a:off x="3203551" y="1860652"/>
            <a:ext cx="1929567" cy="207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039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12" grpId="0"/>
      <p:bldP spid="27" grpId="0" animBg="1"/>
      <p:bldP spid="28" grpId="0" animBg="1"/>
      <p:bldP spid="26" grpId="0" animBg="1"/>
      <p:bldP spid="25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038600" y="1088118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43" name="Arc 10"/>
          <p:cNvSpPr>
            <a:spLocks/>
          </p:cNvSpPr>
          <p:nvPr/>
        </p:nvSpPr>
        <p:spPr bwMode="auto">
          <a:xfrm rot="1133828" flipH="1" flipV="1">
            <a:off x="7033581" y="1137320"/>
            <a:ext cx="1600200" cy="2135187"/>
          </a:xfrm>
          <a:custGeom>
            <a:avLst/>
            <a:gdLst>
              <a:gd name="T0" fmla="*/ 932116 w 43200"/>
              <a:gd name="T1" fmla="*/ 14630 h 43200"/>
              <a:gd name="T2" fmla="*/ 831252 w 43200"/>
              <a:gd name="T3" fmla="*/ 791 h 43200"/>
              <a:gd name="T4" fmla="*/ 800100 w 43200"/>
              <a:gd name="T5" fmla="*/ 1067594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5163" y="296"/>
                </a:moveTo>
                <a:cubicBezTo>
                  <a:pt x="35573" y="2037"/>
                  <a:pt x="43200" y="11046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880" y="-1"/>
                  <a:pt x="22160" y="5"/>
                  <a:pt x="22440" y="16"/>
                </a:cubicBezTo>
              </a:path>
              <a:path w="43200" h="43200" stroke="0" extrusionOk="0">
                <a:moveTo>
                  <a:pt x="25163" y="296"/>
                </a:moveTo>
                <a:cubicBezTo>
                  <a:pt x="35573" y="2037"/>
                  <a:pt x="43200" y="11046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880" y="-1"/>
                  <a:pt x="22160" y="5"/>
                  <a:pt x="22440" y="16"/>
                </a:cubicBezTo>
                <a:lnTo>
                  <a:pt x="21600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44" name="Line 12"/>
          <p:cNvSpPr>
            <a:spLocks noChangeShapeType="1"/>
          </p:cNvSpPr>
          <p:nvPr/>
        </p:nvSpPr>
        <p:spPr bwMode="auto">
          <a:xfrm flipH="1" flipV="1">
            <a:off x="7376481" y="3145971"/>
            <a:ext cx="457200" cy="228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45" name="Arc 13"/>
          <p:cNvSpPr>
            <a:spLocks/>
          </p:cNvSpPr>
          <p:nvPr/>
        </p:nvSpPr>
        <p:spPr bwMode="auto">
          <a:xfrm rot="1208915" flipH="1">
            <a:off x="6017045" y="3138891"/>
            <a:ext cx="2133600" cy="2663825"/>
          </a:xfrm>
          <a:custGeom>
            <a:avLst/>
            <a:gdLst>
              <a:gd name="T0" fmla="*/ 1254280 w 43200"/>
              <a:gd name="T1" fmla="*/ 14156 h 43093"/>
              <a:gd name="T2" fmla="*/ 960713 w 43200"/>
              <a:gd name="T3" fmla="*/ 0 h 43093"/>
              <a:gd name="T4" fmla="*/ 1066800 w 43200"/>
              <a:gd name="T5" fmla="*/ 1328605 h 43093"/>
              <a:gd name="T6" fmla="*/ 0 60000 65536"/>
              <a:gd name="T7" fmla="*/ 0 60000 65536"/>
              <a:gd name="T8" fmla="*/ 0 60000 65536"/>
              <a:gd name="T9" fmla="*/ 0 w 43200"/>
              <a:gd name="T10" fmla="*/ 0 h 43093"/>
              <a:gd name="T11" fmla="*/ 43200 w 43200"/>
              <a:gd name="T12" fmla="*/ 43093 h 430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093" fill="none" extrusionOk="0">
                <a:moveTo>
                  <a:pt x="25395" y="229"/>
                </a:moveTo>
                <a:cubicBezTo>
                  <a:pt x="35698" y="2068"/>
                  <a:pt x="43200" y="11027"/>
                  <a:pt x="43200" y="21493"/>
                </a:cubicBezTo>
                <a:cubicBezTo>
                  <a:pt x="43200" y="33422"/>
                  <a:pt x="33529" y="43093"/>
                  <a:pt x="21600" y="43093"/>
                </a:cubicBezTo>
                <a:cubicBezTo>
                  <a:pt x="9670" y="43093"/>
                  <a:pt x="0" y="33422"/>
                  <a:pt x="0" y="21493"/>
                </a:cubicBezTo>
                <a:cubicBezTo>
                  <a:pt x="-1" y="10395"/>
                  <a:pt x="8409" y="1103"/>
                  <a:pt x="19452" y="0"/>
                </a:cubicBezTo>
              </a:path>
              <a:path w="43200" h="43093" stroke="0" extrusionOk="0">
                <a:moveTo>
                  <a:pt x="25395" y="229"/>
                </a:moveTo>
                <a:cubicBezTo>
                  <a:pt x="35698" y="2068"/>
                  <a:pt x="43200" y="11027"/>
                  <a:pt x="43200" y="21493"/>
                </a:cubicBezTo>
                <a:cubicBezTo>
                  <a:pt x="43200" y="33422"/>
                  <a:pt x="33529" y="43093"/>
                  <a:pt x="21600" y="43093"/>
                </a:cubicBezTo>
                <a:cubicBezTo>
                  <a:pt x="9670" y="43093"/>
                  <a:pt x="0" y="33422"/>
                  <a:pt x="0" y="21493"/>
                </a:cubicBezTo>
                <a:cubicBezTo>
                  <a:pt x="-1" y="10395"/>
                  <a:pt x="8409" y="1103"/>
                  <a:pt x="19452" y="0"/>
                </a:cubicBezTo>
                <a:lnTo>
                  <a:pt x="21600" y="21493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46" name="Oval 3"/>
          <p:cNvSpPr>
            <a:spLocks noChangeArrowheads="1"/>
          </p:cNvSpPr>
          <p:nvPr/>
        </p:nvSpPr>
        <p:spPr bwMode="auto">
          <a:xfrm>
            <a:off x="7304112" y="1358447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451466">
            <a:off x="6050672" y="-146873"/>
            <a:ext cx="387350" cy="163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2348880"/>
            <a:ext cx="30598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002060"/>
                </a:solidFill>
                <a:latin typeface="Arial"/>
              </a:rPr>
              <a:t>У восьмёрки </a:t>
            </a:r>
            <a:endParaRPr lang="ru-RU" altLang="ru-RU" sz="3200" b="1" dirty="0" smtClean="0">
              <a:solidFill>
                <a:srgbClr val="002060"/>
              </a:solidFill>
              <a:latin typeface="Arial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002060"/>
                </a:solidFill>
                <a:latin typeface="Arial"/>
              </a:rPr>
              <a:t>два кольца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002060"/>
                </a:solidFill>
                <a:latin typeface="Arial"/>
              </a:rPr>
              <a:t>без начала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002060"/>
                </a:solidFill>
                <a:latin typeface="Arial"/>
              </a:rPr>
              <a:t>и </a:t>
            </a:r>
            <a:r>
              <a:rPr lang="ru-RU" altLang="ru-RU" sz="3200" b="1" dirty="0">
                <a:solidFill>
                  <a:srgbClr val="002060"/>
                </a:solidFill>
                <a:latin typeface="Arial"/>
              </a:rPr>
              <a:t>конца.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4372697"/>
            <a:ext cx="1512168" cy="248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377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43 0.05226 C 0.06511 0.03885 0.07466 0.02058 0.0875 0.01087 C 0.10035 0.00116 0.11927 -0.00717 0.13386 -0.00601 C 0.14844 -0.00485 0.16354 0.00532 0.17483 0.0185 C 0.18611 0.03168 0.19636 0.05133 0.20157 0.07283 C 0.20677 0.09434 0.20643 0.12717 0.20573 0.14775 C 0.20504 0.16833 0.20382 0.17757 0.19722 0.19653 C 0.19063 0.21549 0.17917 0.24532 0.16632 0.2622 C 0.15347 0.27908 0.13663 0.29249 0.11979 0.29781 C 0.10295 0.30312 0.08177 0.29388 0.06493 0.29411 C 0.04809 0.29434 0.03629 0.28925 0.01841 0.29989 C 0.00052 0.31052 -0.02534 0.33041 -0.04218 0.35792 C -0.05903 0.38544 -0.0776 0.42613 -0.08298 0.46497 C -0.08837 0.50382 -0.08264 0.55931 -0.07448 0.59075 C -0.06632 0.6222 -0.04982 0.64 -0.03368 0.65457 C -0.01753 0.66914 0.00122 0.6807 0.02257 0.67885 C 0.04393 0.677 0.07518 0.66197 0.09445 0.64324 C 0.11372 0.62451 0.12743 0.6 0.1382 0.56648 C 0.14896 0.53295 0.16146 0.48208 0.1592 0.44231 C 0.15695 0.40255 0.13872 0.35237 0.12413 0.32786 C 0.10955 0.30335 0.08542 0.30613 0.07188 0.29596 C 0.05834 0.28578 0.05 0.28278 0.04236 0.26613 C 0.03472 0.24948 0.02865 0.21688 0.02552 0.19653 C 0.0224 0.17619 0.02257 0.16162 0.02413 0.14405 C 0.0257 0.12648 0.02986 0.10659 0.03525 0.09156 C 0.04063 0.07653 0.04775 0.06567 0.05643 0.05226 Z " pathEditMode="relative" rAng="0" ptsTypes="aaaaaaaaaaaaaaaaaaaaaaaaaa">
                                      <p:cBhvr>
                                        <p:cTn id="6" dur="5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28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1500" y="2420938"/>
            <a:ext cx="3313113" cy="1152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5651500" y="3573463"/>
            <a:ext cx="3313113" cy="3095625"/>
          </a:xfrm>
          <a:prstGeom prst="rect">
            <a:avLst/>
          </a:prstGeom>
          <a:solidFill>
            <a:srgbClr val="FFE6CD"/>
          </a:solidFill>
          <a:ln w="57150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36" name="AutoShape 20" descr="Дранка"/>
          <p:cNvSpPr>
            <a:spLocks noChangeArrowheads="1"/>
          </p:cNvSpPr>
          <p:nvPr/>
        </p:nvSpPr>
        <p:spPr bwMode="auto">
          <a:xfrm>
            <a:off x="5490368" y="1266826"/>
            <a:ext cx="3635375" cy="1154112"/>
          </a:xfrm>
          <a:prstGeom prst="flowChartExtract">
            <a:avLst/>
          </a:prstGeom>
          <a:solidFill>
            <a:srgbClr val="92D050"/>
          </a:solidFill>
          <a:ln w="57150">
            <a:solidFill>
              <a:srgbClr val="6633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5651500" y="4581525"/>
            <a:ext cx="3313113" cy="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5651500" y="5589588"/>
            <a:ext cx="3313113" cy="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7235825" y="3573463"/>
            <a:ext cx="0" cy="3095625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41" name="WordArt 25"/>
          <p:cNvSpPr>
            <a:spLocks noChangeArrowheads="1" noChangeShapeType="1" noTextEdit="1"/>
          </p:cNvSpPr>
          <p:nvPr/>
        </p:nvSpPr>
        <p:spPr bwMode="auto">
          <a:xfrm>
            <a:off x="6186488" y="2613127"/>
            <a:ext cx="431800" cy="720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42" name="WordArt 26"/>
          <p:cNvSpPr>
            <a:spLocks noChangeArrowheads="1" noChangeShapeType="1" noTextEdit="1"/>
          </p:cNvSpPr>
          <p:nvPr/>
        </p:nvSpPr>
        <p:spPr bwMode="auto">
          <a:xfrm>
            <a:off x="7019925" y="1411288"/>
            <a:ext cx="576263" cy="8651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43" name="WordArt 27"/>
          <p:cNvSpPr>
            <a:spLocks noChangeArrowheads="1" noChangeShapeType="1" noTextEdit="1"/>
          </p:cNvSpPr>
          <p:nvPr/>
        </p:nvSpPr>
        <p:spPr bwMode="auto">
          <a:xfrm>
            <a:off x="6216651" y="3717032"/>
            <a:ext cx="431800" cy="720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44" name="WordArt 28"/>
          <p:cNvSpPr>
            <a:spLocks noChangeArrowheads="1" noChangeShapeType="1" noTextEdit="1"/>
          </p:cNvSpPr>
          <p:nvPr/>
        </p:nvSpPr>
        <p:spPr bwMode="auto">
          <a:xfrm>
            <a:off x="6232753" y="4689611"/>
            <a:ext cx="431800" cy="720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45" name="WordArt 29"/>
          <p:cNvSpPr>
            <a:spLocks noChangeArrowheads="1" noChangeShapeType="1" noTextEdit="1"/>
          </p:cNvSpPr>
          <p:nvPr/>
        </p:nvSpPr>
        <p:spPr bwMode="auto">
          <a:xfrm>
            <a:off x="7859940" y="4689611"/>
            <a:ext cx="431800" cy="720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246" name="WordArt 30"/>
          <p:cNvSpPr>
            <a:spLocks noChangeArrowheads="1" noChangeShapeType="1" noTextEdit="1"/>
          </p:cNvSpPr>
          <p:nvPr/>
        </p:nvSpPr>
        <p:spPr bwMode="auto">
          <a:xfrm>
            <a:off x="7827509" y="3717032"/>
            <a:ext cx="431800" cy="720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247" name="WordArt 31"/>
          <p:cNvSpPr>
            <a:spLocks noChangeArrowheads="1" noChangeShapeType="1" noTextEdit="1"/>
          </p:cNvSpPr>
          <p:nvPr/>
        </p:nvSpPr>
        <p:spPr bwMode="auto">
          <a:xfrm>
            <a:off x="7740650" y="2598861"/>
            <a:ext cx="344943" cy="720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7229250" y="2397228"/>
            <a:ext cx="0" cy="1152525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WordArt 28"/>
          <p:cNvSpPr>
            <a:spLocks noChangeArrowheads="1" noChangeShapeType="1" noTextEdit="1"/>
          </p:cNvSpPr>
          <p:nvPr/>
        </p:nvSpPr>
        <p:spPr bwMode="auto">
          <a:xfrm>
            <a:off x="6296027" y="5734049"/>
            <a:ext cx="431800" cy="720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WordArt 28"/>
          <p:cNvSpPr>
            <a:spLocks noChangeArrowheads="1" noChangeShapeType="1" noTextEdit="1"/>
          </p:cNvSpPr>
          <p:nvPr/>
        </p:nvSpPr>
        <p:spPr bwMode="auto">
          <a:xfrm>
            <a:off x="7869693" y="5734049"/>
            <a:ext cx="431800" cy="720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89952" l="1400" r="90000">
                        <a14:foregroundMark x1="51000" y1="17225" x2="63000" y2="15789"/>
                        <a14:foregroundMark x1="61800" y1="16507" x2="55000" y2="31100"/>
                        <a14:foregroundMark x1="54400" y1="30861" x2="47200" y2="28230"/>
                        <a14:foregroundMark x1="53200" y1="20574" x2="53200" y2="20574"/>
                        <a14:foregroundMark x1="50200" y1="20574" x2="50200" y2="20574"/>
                        <a14:foregroundMark x1="52600" y1="25120" x2="52600" y2="25120"/>
                        <a14:foregroundMark x1="53800" y1="26794" x2="53800" y2="26794"/>
                        <a14:foregroundMark x1="43800" y1="17464" x2="43800" y2="17464"/>
                        <a14:foregroundMark x1="20600" y1="46890" x2="20600" y2="46890"/>
                        <a14:foregroundMark x1="22800" y1="47847" x2="22800" y2="47847"/>
                        <a14:foregroundMark x1="24400" y1="48086" x2="24400" y2="48086"/>
                        <a14:foregroundMark x1="16600" y1="40909" x2="16600" y2="40909"/>
                        <a14:foregroundMark x1="19600" y1="50239" x2="19600" y2="50239"/>
                        <a14:backgroundMark x1="88600" y1="29187" x2="41600" y2="47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7529" b="43024"/>
          <a:stretch/>
        </p:blipFill>
        <p:spPr>
          <a:xfrm flipH="1">
            <a:off x="107504" y="59805"/>
            <a:ext cx="1117202" cy="933356"/>
          </a:xfrm>
          <a:prstGeom prst="rect">
            <a:avLst/>
          </a:prstGeom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8509" y="59805"/>
            <a:ext cx="11160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1135" y="59805"/>
            <a:ext cx="11160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8481" y="59805"/>
            <a:ext cx="11160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8288" y="59805"/>
            <a:ext cx="11160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8937" y="68072"/>
            <a:ext cx="11160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2496" y="51810"/>
            <a:ext cx="11160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6483" y="11828"/>
            <a:ext cx="11160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8861" y="4437756"/>
            <a:ext cx="1948510" cy="2534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1583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9.24855E-7 L -0.82951 0.4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76" y="20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00578E-6 L -0.60764 0.412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82" y="20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00578E-6 L -0.38923 0.4122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62" y="20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00578E-6 L -0.16979 0.4122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0" y="20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00578E-6 L 0.07674 0.4122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7" y="20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32948E-6 L 0.16493 0.0050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7" y="254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0.00509 L -0.16788 -0.0002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43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06358E-6 L -0.12414 0.5495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5" y="27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6.93802E-7 L -0.16545 6.93802E-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93802E-7 L 0.16545 6.93802E-7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62428E-6 L 0.11614 0.545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9" y="27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18125 -4.44444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54209E-6 L -0.18107 -4.54209E-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1" grpId="0"/>
      <p:bldP spid="9241" grpId="1"/>
      <p:bldP spid="9243" grpId="0"/>
      <p:bldP spid="9243" grpId="1"/>
      <p:bldP spid="9244" grpId="0"/>
      <p:bldP spid="9244" grpId="1"/>
      <p:bldP spid="9245" grpId="0"/>
      <p:bldP spid="9245" grpId="1"/>
      <p:bldP spid="9246" grpId="0"/>
      <p:bldP spid="9246" grpId="1"/>
      <p:bldP spid="9247" grpId="0"/>
      <p:bldP spid="9247" grpId="1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5046" y="4894103"/>
            <a:ext cx="1934418" cy="1934418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85720" y="4286256"/>
            <a:ext cx="1214446" cy="1214446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571604" y="3071810"/>
            <a:ext cx="1214446" cy="121444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86116" y="2928934"/>
            <a:ext cx="1214446" cy="121444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072066" y="2428868"/>
            <a:ext cx="1214446" cy="121444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715140" y="1714488"/>
            <a:ext cx="1214446" cy="121444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072330" y="3357562"/>
            <a:ext cx="1214446" cy="121444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903088" y="4894103"/>
            <a:ext cx="1214446" cy="121444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9411768">
            <a:off x="1265167" y="4220955"/>
            <a:ext cx="544410" cy="130602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21091336">
            <a:off x="2721265" y="3539855"/>
            <a:ext cx="544410" cy="130602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20560543">
            <a:off x="4399970" y="3114382"/>
            <a:ext cx="774478" cy="129169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20272702">
            <a:off x="6219626" y="2598004"/>
            <a:ext cx="544410" cy="130602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4785638">
            <a:off x="7295603" y="3077946"/>
            <a:ext cx="544410" cy="130602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8078556" flipV="1">
            <a:off x="6772516" y="4776422"/>
            <a:ext cx="817773" cy="101387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5" y="4373225"/>
            <a:ext cx="1399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71604" y="4357694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</a:t>
            </a:r>
            <a:endParaRPr lang="ru-RU" sz="6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4788" y="3097324"/>
            <a:ext cx="8304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78103" y="2341899"/>
            <a:ext cx="1053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-8</a:t>
            </a:r>
            <a:endParaRPr lang="ru-RU" sz="6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95614" y="3028325"/>
            <a:ext cx="607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00562" y="3357562"/>
            <a:ext cx="1357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+4</a:t>
            </a:r>
            <a:endParaRPr lang="ru-RU" sz="6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82469" y="2532057"/>
            <a:ext cx="832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88129" y="1647642"/>
            <a:ext cx="1323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</a:t>
            </a:r>
            <a:endParaRPr lang="ru-RU" sz="6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15140" y="1714489"/>
            <a:ext cx="1214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86710" y="2565250"/>
            <a:ext cx="11057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ru-RU" sz="6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58082" y="371475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29520" y="3571876"/>
            <a:ext cx="642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15205" y="4572008"/>
            <a:ext cx="1677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</a:t>
            </a:r>
            <a:endParaRPr lang="ru-RU" sz="6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30519" y="4819716"/>
            <a:ext cx="1169242" cy="1316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31640" y="260648"/>
            <a:ext cx="7097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Решите цепочку примеров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ая прямоугольная выноска 33"/>
          <p:cNvSpPr/>
          <p:nvPr/>
        </p:nvSpPr>
        <p:spPr>
          <a:xfrm>
            <a:off x="3644759" y="4387747"/>
            <a:ext cx="2213126" cy="581654"/>
          </a:xfrm>
          <a:prstGeom prst="wedgeRoundRectCallout">
            <a:avLst>
              <a:gd name="adj1" fmla="val -57765"/>
              <a:gd name="adj2" fmla="val 119813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Проверим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0641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24" grpId="0"/>
      <p:bldP spid="27" grpId="0"/>
      <p:bldP spid="29" grpId="0"/>
      <p:bldP spid="29" grpId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24346602"/>
              </p:ext>
            </p:extLst>
          </p:nvPr>
        </p:nvGraphicFramePr>
        <p:xfrm>
          <a:off x="6444207" y="1524959"/>
          <a:ext cx="2150126" cy="51416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5063"/>
                <a:gridCol w="1075063"/>
              </a:tblGrid>
              <a:tr h="73451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34515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34515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34515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34515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34515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34515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3714838" y="1700808"/>
            <a:ext cx="928506" cy="94237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2143108" y="4500570"/>
            <a:ext cx="1285884" cy="714380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4929190" y="4500570"/>
            <a:ext cx="1214446" cy="714380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2178827" y="4964917"/>
            <a:ext cx="78582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трелка углом вверх 25"/>
          <p:cNvSpPr/>
          <p:nvPr/>
        </p:nvSpPr>
        <p:spPr>
          <a:xfrm rot="10800000" flipH="1">
            <a:off x="5056198" y="3387965"/>
            <a:ext cx="811946" cy="1071570"/>
          </a:xfrm>
          <a:prstGeom prst="bentUpArrow">
            <a:avLst>
              <a:gd name="adj1" fmla="val 18831"/>
              <a:gd name="adj2" fmla="val 25000"/>
              <a:gd name="adj3" fmla="val 2500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Стрелка углом вверх 39"/>
          <p:cNvSpPr>
            <a:spLocks noChangeAspect="1"/>
          </p:cNvSpPr>
          <p:nvPr/>
        </p:nvSpPr>
        <p:spPr>
          <a:xfrm rot="5400000">
            <a:off x="2514584" y="5357956"/>
            <a:ext cx="1257311" cy="1026374"/>
          </a:xfrm>
          <a:prstGeom prst="bentUpArrow">
            <a:avLst>
              <a:gd name="adj1" fmla="val 18831"/>
              <a:gd name="adj2" fmla="val 25889"/>
              <a:gd name="adj3" fmla="val 2500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Стрелка вниз 46"/>
          <p:cNvSpPr/>
          <p:nvPr/>
        </p:nvSpPr>
        <p:spPr>
          <a:xfrm>
            <a:off x="4071934" y="2643182"/>
            <a:ext cx="214314" cy="571504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71736" y="2714620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929190" y="2714620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</a:t>
            </a:r>
          </a:p>
        </p:txBody>
      </p:sp>
      <p:sp>
        <p:nvSpPr>
          <p:cNvPr id="25" name="Блок-схема: решение 24"/>
          <p:cNvSpPr/>
          <p:nvPr/>
        </p:nvSpPr>
        <p:spPr>
          <a:xfrm>
            <a:off x="3286116" y="2928934"/>
            <a:ext cx="1785950" cy="1143008"/>
          </a:xfrm>
          <a:prstGeom prst="flowChartDecisio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80822" y="1751494"/>
            <a:ext cx="692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4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14744" y="3071810"/>
            <a:ext cx="135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&lt;5</a:t>
            </a:r>
            <a:endParaRPr lang="ru-RU" sz="4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11760" y="4429132"/>
            <a:ext cx="890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</a:t>
            </a:r>
            <a:endParaRPr lang="ru-RU" sz="4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09368" y="4394147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ru-RU" sz="4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37077" y="1434710"/>
            <a:ext cx="857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41170" y="1248665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929586" y="4214818"/>
            <a:ext cx="1000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42418" y="5576468"/>
            <a:ext cx="1301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88640"/>
            <a:ext cx="8174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Вычислительная машина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714838" y="5715015"/>
            <a:ext cx="928506" cy="8823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углом вверх 34"/>
          <p:cNvSpPr>
            <a:spLocks noChangeAspect="1"/>
          </p:cNvSpPr>
          <p:nvPr/>
        </p:nvSpPr>
        <p:spPr>
          <a:xfrm rot="5400000" flipV="1">
            <a:off x="4580713" y="5361551"/>
            <a:ext cx="1257311" cy="1054470"/>
          </a:xfrm>
          <a:prstGeom prst="bentUpArrow">
            <a:avLst>
              <a:gd name="adj1" fmla="val 18831"/>
              <a:gd name="adj2" fmla="val 25889"/>
              <a:gd name="adj3" fmla="val 2500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Стрелка углом вверх 35"/>
          <p:cNvSpPr/>
          <p:nvPr/>
        </p:nvSpPr>
        <p:spPr>
          <a:xfrm rot="10800000">
            <a:off x="2464117" y="3377751"/>
            <a:ext cx="785818" cy="1071570"/>
          </a:xfrm>
          <a:prstGeom prst="bentUpArrow">
            <a:avLst>
              <a:gd name="adj1" fmla="val 18831"/>
              <a:gd name="adj2" fmla="val 25000"/>
              <a:gd name="adj3" fmla="val 2500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660232" y="1556792"/>
            <a:ext cx="648072" cy="66026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899676" y="5715014"/>
            <a:ext cx="513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15236" y="5740684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4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15235" y="1751493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4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12528" y="5715015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4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12527" y="1740595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14062" y="5766355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4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15236" y="5740684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12526" y="1734133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4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899676" y="1790300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4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737077" y="1556792"/>
            <a:ext cx="692575" cy="6602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984037" y="1740595"/>
            <a:ext cx="390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49231" y="5725307"/>
            <a:ext cx="444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19417" y="2267354"/>
            <a:ext cx="692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819416" y="3023808"/>
            <a:ext cx="692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727349" y="3751650"/>
            <a:ext cx="692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27348" y="4468672"/>
            <a:ext cx="692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727347" y="5222525"/>
            <a:ext cx="692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727346" y="5944737"/>
            <a:ext cx="692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8861" y="4437756"/>
            <a:ext cx="1948510" cy="2534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433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2948E-6 L -0.04739 0.1845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8" y="9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5.78035E-7 L -0.04357 0.1935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96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56069E-6 L -0.04357 0.1854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9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56069E-6 L -0.04114 0.1854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" y="9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5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5.78035E-7 L -0.04253 0.19353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" y="96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56069E-6 L -0.05138 0.18543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9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5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00"/>
                            </p:stCondLst>
                            <p:childTnLst>
                              <p:par>
                                <p:cTn id="185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2" grpId="2"/>
      <p:bldP spid="62" grpId="3"/>
      <p:bldP spid="62" grpId="4"/>
      <p:bldP spid="63" grpId="0"/>
      <p:bldP spid="63" grpId="1"/>
      <p:bldP spid="23" grpId="0" build="allAtOnce"/>
      <p:bldP spid="23" grpId="1" build="allAtOnce"/>
      <p:bldP spid="23" grpId="2" build="allAtOnce"/>
      <p:bldP spid="10" grpId="0"/>
      <p:bldP spid="10" grpId="1"/>
      <p:bldP spid="13" grpId="0"/>
      <p:bldP spid="13" grpId="1"/>
      <p:bldP spid="14" grpId="0"/>
      <p:bldP spid="14" grpId="1"/>
      <p:bldP spid="14" grpId="2"/>
      <p:bldP spid="15" grpId="0"/>
      <p:bldP spid="15" grpId="1"/>
      <p:bldP spid="16" grpId="0"/>
      <p:bldP spid="16" grpId="1"/>
      <p:bldP spid="16" grpId="2"/>
      <p:bldP spid="17" grpId="0"/>
      <p:bldP spid="17" grpId="1"/>
      <p:bldP spid="20" grpId="0"/>
      <p:bldP spid="20" grpId="1"/>
      <p:bldP spid="22" grpId="0"/>
      <p:bldP spid="22" grpId="1"/>
      <p:bldP spid="22" grpId="2"/>
      <p:bldP spid="22" grpId="3"/>
      <p:bldP spid="30" grpId="0"/>
      <p:bldP spid="30" grpId="1"/>
      <p:bldP spid="30" grpId="2"/>
      <p:bldP spid="9" grpId="0"/>
      <p:bldP spid="9" grpId="1"/>
      <p:bldP spid="11" grpId="0"/>
      <p:bldP spid="11" grpId="1"/>
      <p:bldP spid="24" grpId="0"/>
      <p:bldP spid="43" grpId="0"/>
      <p:bldP spid="48" grpId="0"/>
      <p:bldP spid="49" grpId="0"/>
      <p:bldP spid="50" grpId="0"/>
      <p:bldP spid="52" grpId="0"/>
    </p:bldLst>
  </p:timing>
</p:sld>
</file>

<file path=ppt/theme/theme1.xml><?xml version="1.0" encoding="utf-8"?>
<a:theme xmlns:a="http://schemas.openxmlformats.org/drawingml/2006/main" name="Задачи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286</Words>
  <Application>Microsoft Office PowerPoint</Application>
  <PresentationFormat>Экран (4:3)</PresentationFormat>
  <Paragraphs>131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Задачи</vt:lpstr>
      <vt:lpstr>Слайд 1</vt:lpstr>
      <vt:lpstr>Помогите почтальону Печкину доехать до Простоквашино</vt:lpstr>
      <vt:lpstr>Слайд 3</vt:lpstr>
      <vt:lpstr>Какие числа пропустил Дядя Фёдор?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алла</dc:creator>
  <cp:lastModifiedBy>Пользователь</cp:lastModifiedBy>
  <cp:revision>62</cp:revision>
  <dcterms:created xsi:type="dcterms:W3CDTF">2014-03-12T17:41:18Z</dcterms:created>
  <dcterms:modified xsi:type="dcterms:W3CDTF">2014-06-23T12:33:39Z</dcterms:modified>
</cp:coreProperties>
</file>