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769" r:id="rId2"/>
    <p:sldMasterId id="2147483781" r:id="rId3"/>
  </p:sldMasterIdLst>
  <p:sldIdLst>
    <p:sldId id="267" r:id="rId4"/>
    <p:sldId id="265" r:id="rId5"/>
    <p:sldId id="271" r:id="rId6"/>
    <p:sldId id="269" r:id="rId7"/>
    <p:sldId id="274" r:id="rId8"/>
    <p:sldId id="276" r:id="rId9"/>
    <p:sldId id="275" r:id="rId10"/>
    <p:sldId id="273" r:id="rId11"/>
    <p:sldId id="260" r:id="rId12"/>
    <p:sldId id="272" r:id="rId13"/>
    <p:sldId id="278" r:id="rId14"/>
    <p:sldId id="279" r:id="rId15"/>
    <p:sldId id="277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93"/>
    <a:srgbClr val="FFFF99"/>
    <a:srgbClr val="E8EC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A764-5677-4DC8-A332-66856BC8E6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8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FE8F-FBFB-4227-8C43-C1A93C10EFD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79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F5C7-EC13-45EA-8795-19DFD499566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792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A764-5677-4DC8-A332-66856BC8E6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380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F4F8-9E57-4B4C-B3D9-FC3191B6016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001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4C3A1-92DB-48EA-B429-CBD80A2E8DA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915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913F-0E1A-4AF9-97B8-DEFAF8DF4A2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550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880D-297C-4DAD-B7B4-529352B6D6E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86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531F-224A-4770-8EDE-FD28C2B1D6F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333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5D2D-2D98-489E-8A89-6B920770781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915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0211-7805-4FA1-9C82-88FB54A0487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45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F4F8-9E57-4B4C-B3D9-FC3191B6016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489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08F3-2A8C-42F9-85FB-BB7C9C39E99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082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FE8F-FBFB-4227-8C43-C1A93C10EFD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541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F5C7-EC13-45EA-8795-19DFD499566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031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A764-5677-4DC8-A332-66856BC8E6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064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F4F8-9E57-4B4C-B3D9-FC3191B6016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012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4C3A1-92DB-48EA-B429-CBD80A2E8DA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905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913F-0E1A-4AF9-97B8-DEFAF8DF4A2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56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880D-297C-4DAD-B7B4-529352B6D6E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592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531F-224A-4770-8EDE-FD28C2B1D6F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240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5D2D-2D98-489E-8A89-6B920770781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35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4C3A1-92DB-48EA-B429-CBD80A2E8DA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898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0211-7805-4FA1-9C82-88FB54A0487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32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08F3-2A8C-42F9-85FB-BB7C9C39E99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115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FE8F-FBFB-4227-8C43-C1A93C10EFD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965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F5C7-EC13-45EA-8795-19DFD499566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24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913F-0E1A-4AF9-97B8-DEFAF8DF4A2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24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880D-297C-4DAD-B7B4-529352B6D6E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83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531F-224A-4770-8EDE-FD28C2B1D6F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49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5D2D-2D98-489E-8A89-6B920770781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91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0211-7805-4FA1-9C82-88FB54A0487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68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08F3-2A8C-42F9-85FB-BB7C9C39E99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77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A9224C-B3DC-42CE-965E-B90881FBA1F3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72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A9224C-B3DC-42CE-965E-B90881FBA1F3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60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A9224C-B3DC-42CE-965E-B90881FBA1F3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89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ralracingclub.ru/uploads/posts/2012-04/thumbs/1334596918_n_.jpg" TargetMode="External"/><Relationship Id="rId3" Type="http://schemas.openxmlformats.org/officeDocument/2006/relationships/hyperlink" Target="http://img1.liveinternet.ru/images/attach/c/6/91/306/91306765_AutumnMelody_by_GalinaV_el__72_.png" TargetMode="External"/><Relationship Id="rId7" Type="http://schemas.openxmlformats.org/officeDocument/2006/relationships/hyperlink" Target="http://img1.liveinternet.ru/images/attach/c/8/102/192/102192639_15.png" TargetMode="External"/><Relationship Id="rId2" Type="http://schemas.openxmlformats.org/officeDocument/2006/relationships/hyperlink" Target="http://prezentacii.com/uploads/posts/2012-12/1355594145_uchimsya-pisat-cifr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0-tub-by.yandex.net/i?id=133357189-42-72&amp;n=21" TargetMode="External"/><Relationship Id="rId5" Type="http://schemas.openxmlformats.org/officeDocument/2006/relationships/hyperlink" Target="http://im6-tub-by.yandex.net/i?id=40185291-62-72&amp;n=21" TargetMode="External"/><Relationship Id="rId4" Type="http://schemas.openxmlformats.org/officeDocument/2006/relationships/hyperlink" Target="http://img1.liveinternet.ru/images/attach/c/5/88/577/88577617_46.png" TargetMode="External"/><Relationship Id="rId9" Type="http://schemas.openxmlformats.org/officeDocument/2006/relationships/hyperlink" Target="http://img-fotki.yandex.ru/get/5900/tatyana2q8-medvedeva.122/0_5349f_dd7fff4c_S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8016" y="6357958"/>
            <a:ext cx="2285984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Prezentacii.com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1196752"/>
            <a:ext cx="5328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Число</a:t>
            </a:r>
            <a:br>
              <a:rPr kumimoji="0" lang="ru-RU" sz="6000" b="1" i="0" u="none" strike="noStrike" kern="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6000" b="1" i="0" u="none" strike="noStrike" kern="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br>
              <a:rPr kumimoji="0" lang="ru-RU" sz="6000" b="1" i="0" u="none" strike="noStrike" kern="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6000" b="1" i="0" u="none" strike="noStrike" kern="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цифра 3</a:t>
            </a:r>
            <a:endParaRPr kumimoji="0" lang="ru-RU" sz="6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Подзаголовок 2"/>
          <p:cNvSpPr>
            <a:spLocks noGrp="1"/>
          </p:cNvSpPr>
          <p:nvPr/>
        </p:nvSpPr>
        <p:spPr>
          <a:xfrm>
            <a:off x="5060032" y="5486400"/>
            <a:ext cx="4083968" cy="13716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1" kern="0" dirty="0" smtClean="0">
                <a:solidFill>
                  <a:srgbClr val="000000"/>
                </a:solidFill>
                <a:latin typeface="Arial"/>
                <a:cs typeface="Arial"/>
              </a:rPr>
              <a:t>А. А. ЗАВАДСКАЯ,</a:t>
            </a:r>
            <a:endParaRPr lang="ru-RU" altLang="ru-RU" sz="2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0" kern="0" dirty="0">
                <a:solidFill>
                  <a:srgbClr val="000000"/>
                </a:solidFill>
                <a:latin typeface="Arial"/>
                <a:cs typeface="Arial"/>
              </a:rPr>
              <a:t>учитель </a:t>
            </a:r>
            <a:r>
              <a:rPr lang="ru-RU" altLang="ru-RU" sz="2000" kern="0" dirty="0" smtClean="0">
                <a:solidFill>
                  <a:srgbClr val="000000"/>
                </a:solidFill>
              </a:rPr>
              <a:t>первой категории</a:t>
            </a:r>
            <a:r>
              <a:rPr lang="ru-RU" altLang="ru-RU" sz="2000" b="0" kern="0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endParaRPr lang="ru-RU" altLang="ru-RU" sz="2000" b="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0" kern="0" dirty="0" smtClean="0">
                <a:solidFill>
                  <a:srgbClr val="000000"/>
                </a:solidFill>
                <a:latin typeface="Arial"/>
                <a:cs typeface="Arial"/>
              </a:rPr>
              <a:t>СШ № 16 </a:t>
            </a:r>
            <a:r>
              <a:rPr lang="ru-RU" altLang="ru-RU" sz="2000" b="0" kern="0" dirty="0">
                <a:solidFill>
                  <a:srgbClr val="000000"/>
                </a:solidFill>
                <a:latin typeface="Arial"/>
                <a:cs typeface="Arial"/>
              </a:rPr>
              <a:t>г. </a:t>
            </a:r>
            <a:r>
              <a:rPr lang="ru-RU" altLang="ru-RU" sz="2000" b="0" kern="0" dirty="0" smtClean="0">
                <a:solidFill>
                  <a:srgbClr val="000000"/>
                </a:solidFill>
                <a:latin typeface="Arial"/>
                <a:cs typeface="Arial"/>
              </a:rPr>
              <a:t>Бобруйска.</a:t>
            </a:r>
            <a:endParaRPr lang="ru-RU" altLang="ru-RU" sz="2000" b="0" kern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33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80112" y="3645024"/>
            <a:ext cx="3096344" cy="2736304"/>
          </a:xfrm>
          <a:prstGeom prst="rect">
            <a:avLst/>
          </a:prstGeom>
          <a:solidFill>
            <a:srgbClr val="E8E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580112" y="1700808"/>
            <a:ext cx="3096344" cy="1944216"/>
          </a:xfrm>
          <a:prstGeom prst="triangl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6377081"/>
              </p:ext>
            </p:extLst>
          </p:nvPr>
        </p:nvGraphicFramePr>
        <p:xfrm>
          <a:off x="5588000" y="3645025"/>
          <a:ext cx="3106058" cy="2741262"/>
        </p:xfrm>
        <a:graphic>
          <a:graphicData uri="http://schemas.openxmlformats.org/drawingml/2006/table">
            <a:tbl>
              <a:tblPr/>
              <a:tblGrid>
                <a:gridCol w="1553029"/>
                <a:gridCol w="1553029"/>
              </a:tblGrid>
              <a:tr h="27412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580112" y="3645024"/>
            <a:ext cx="3096344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732240" y="2204864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</a:rPr>
              <a:t>3</a:t>
            </a:r>
            <a:endParaRPr lang="ru-RU" sz="80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0" y="3689737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2</a:t>
            </a:r>
            <a:endParaRPr lang="ru-RU" sz="8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24328" y="3689737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1</a:t>
            </a:r>
            <a:endParaRPr lang="ru-RU" sz="8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120172" y="5030057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1</a:t>
            </a:r>
            <a:endParaRPr lang="ru-RU" sz="8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24328" y="5013176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2</a:t>
            </a:r>
            <a:endParaRPr lang="ru-RU" sz="8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92696"/>
            <a:ext cx="1512168" cy="17660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15113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64704"/>
            <a:ext cx="15113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919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874 L -0.37222 0.30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109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78035E-8 L -0.03368 0.317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15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10407" y="946429"/>
            <a:ext cx="576064" cy="5398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91880" y="800877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+ 2 = 3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3221" y="2060133"/>
            <a:ext cx="60325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0" y="184482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+ 1 = 3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1436" y="2976929"/>
            <a:ext cx="60325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631" y="2976929"/>
            <a:ext cx="60325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6589" y="2976929"/>
            <a:ext cx="60325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91880" y="2844800"/>
            <a:ext cx="440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+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34686" y="2792413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7031" y="2822217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= 3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2631" y="3861048"/>
            <a:ext cx="1080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3 -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1150" y="3993177"/>
            <a:ext cx="60325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12503" y="3826851"/>
            <a:ext cx="1548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= 1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2632" y="4692045"/>
            <a:ext cx="992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srgbClr val="FFFFFF"/>
                </a:solidFill>
              </a:rPr>
              <a:t>3 -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2428" y="4824174"/>
            <a:ext cx="60325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429911" y="4647016"/>
            <a:ext cx="1058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rgbClr val="FFFFFF"/>
                </a:solidFill>
              </a:rPr>
              <a:t>= </a:t>
            </a:r>
            <a:r>
              <a:rPr lang="ru-RU" sz="4800" b="1" dirty="0" smtClean="0">
                <a:solidFill>
                  <a:srgbClr val="FFFFFF"/>
                </a:solidFill>
              </a:rPr>
              <a:t>2</a:t>
            </a:r>
            <a:endParaRPr lang="ru-RU" sz="4800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2631" y="800877"/>
            <a:ext cx="496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1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4592" y="1928003"/>
            <a:ext cx="53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2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91410" y="284842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69206" y="2802541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24359" y="284842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43122" y="4657848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88239" y="3861048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FFFF00"/>
                </a:solidFill>
              </a:rPr>
              <a:t>2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610089"/>
            <a:ext cx="1234735" cy="12347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7250479" y="1844824"/>
            <a:ext cx="1292560" cy="12641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8618" y="3188598"/>
            <a:ext cx="1392989" cy="145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505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331640" y="955284"/>
            <a:ext cx="936104" cy="1018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96294" y="1974172"/>
            <a:ext cx="1152128" cy="1260139"/>
          </a:xfrm>
          <a:prstGeom prst="rect">
            <a:avLst/>
          </a:prstGeom>
        </p:spPr>
      </p:pic>
      <p:sp>
        <p:nvSpPr>
          <p:cNvPr id="6" name="Правая фигурная скобка 5"/>
          <p:cNvSpPr/>
          <p:nvPr/>
        </p:nvSpPr>
        <p:spPr>
          <a:xfrm>
            <a:off x="3264553" y="1215616"/>
            <a:ext cx="648072" cy="1944216"/>
          </a:xfrm>
          <a:prstGeom prst="rightBrace">
            <a:avLst>
              <a:gd name="adj1" fmla="val 8333"/>
              <a:gd name="adj2" fmla="val 50980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99790" y="105084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5166" y="221763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175597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36168" y="3652341"/>
            <a:ext cx="2687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+ 1 =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3623560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5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05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5" y="2276872"/>
            <a:ext cx="2232248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</a:t>
            </a:r>
            <a:endParaRPr lang="ru-RU" sz="1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8096" y="2122983"/>
            <a:ext cx="86743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  <a:endParaRPr lang="ru-RU" sz="15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6591" y="2276872"/>
            <a:ext cx="1440160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ж</a:t>
            </a:r>
            <a:endParaRPr lang="ru-RU" sz="1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7386" y="2348880"/>
            <a:ext cx="3042821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три</a:t>
            </a:r>
            <a:endParaRPr lang="ru-RU" sz="1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89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6.35838E-7 L 0.18125 0.005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85794"/>
            <a:ext cx="7992888" cy="199513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Спасибо за работу!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9237" y="2420888"/>
            <a:ext cx="54455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Молодцы!</a:t>
            </a:r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55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8016" y="6357958"/>
            <a:ext cx="2285984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Prezentacii.com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1196752"/>
            <a:ext cx="5328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kern="0" cap="small" dirty="0" smtClean="0">
                <a:solidFill>
                  <a:srgbClr val="FFFFFF"/>
                </a:solidFill>
              </a:rPr>
              <a:t>Число</a:t>
            </a:r>
            <a:br>
              <a:rPr lang="ru-RU" sz="6000" b="1" kern="0" cap="small" dirty="0" smtClean="0">
                <a:solidFill>
                  <a:srgbClr val="FFFFFF"/>
                </a:solidFill>
              </a:rPr>
            </a:br>
            <a:r>
              <a:rPr lang="ru-RU" sz="6000" b="1" kern="0" cap="small" dirty="0" smtClean="0">
                <a:solidFill>
                  <a:srgbClr val="FFFFFF"/>
                </a:solidFill>
              </a:rPr>
              <a:t> и </a:t>
            </a:r>
            <a:br>
              <a:rPr lang="ru-RU" sz="6000" b="1" kern="0" cap="small" dirty="0" smtClean="0">
                <a:solidFill>
                  <a:srgbClr val="FFFFFF"/>
                </a:solidFill>
              </a:rPr>
            </a:br>
            <a:r>
              <a:rPr lang="ru-RU" sz="6000" b="1" kern="0" cap="small" dirty="0" smtClean="0">
                <a:solidFill>
                  <a:srgbClr val="FFFFFF"/>
                </a:solidFill>
              </a:rPr>
              <a:t>цифра 3</a:t>
            </a:r>
            <a:endParaRPr lang="ru-RU" sz="6000" kern="0" dirty="0" smtClean="0">
              <a:solidFill>
                <a:srgbClr val="FFFFFF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/>
        </p:nvSpPr>
        <p:spPr>
          <a:xfrm>
            <a:off x="5060032" y="5486400"/>
            <a:ext cx="4083968" cy="13716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1" kern="0" dirty="0" smtClean="0">
                <a:solidFill>
                  <a:srgbClr val="000000"/>
                </a:solidFill>
                <a:latin typeface="Arial"/>
                <a:cs typeface="Arial"/>
              </a:rPr>
              <a:t>А. А. ЗАВАДСКАЯ,</a:t>
            </a:r>
            <a:endParaRPr lang="ru-RU" altLang="ru-RU" sz="2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0" kern="0">
                <a:solidFill>
                  <a:srgbClr val="000000"/>
                </a:solidFill>
                <a:latin typeface="Arial"/>
                <a:cs typeface="Arial"/>
              </a:rPr>
              <a:t>учитель </a:t>
            </a:r>
            <a:r>
              <a:rPr lang="ru-RU" altLang="ru-RU" sz="2000" kern="0" smtClean="0">
                <a:solidFill>
                  <a:srgbClr val="000000"/>
                </a:solidFill>
              </a:rPr>
              <a:t>первой категории</a:t>
            </a:r>
            <a:r>
              <a:rPr lang="ru-RU" altLang="ru-RU" sz="2000" b="0" kern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endParaRPr lang="ru-RU" altLang="ru-RU" sz="2000" b="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0" kern="0" dirty="0" smtClean="0">
                <a:solidFill>
                  <a:srgbClr val="000000"/>
                </a:solidFill>
                <a:latin typeface="Arial"/>
                <a:cs typeface="Arial"/>
              </a:rPr>
              <a:t>СШ № 16 </a:t>
            </a:r>
            <a:r>
              <a:rPr lang="ru-RU" altLang="ru-RU" sz="2000" b="0" kern="0" dirty="0">
                <a:solidFill>
                  <a:srgbClr val="000000"/>
                </a:solidFill>
                <a:latin typeface="Arial"/>
                <a:cs typeface="Arial"/>
              </a:rPr>
              <a:t>г. </a:t>
            </a:r>
            <a:r>
              <a:rPr lang="ru-RU" altLang="ru-RU" sz="2000" b="0" kern="0" dirty="0" smtClean="0">
                <a:solidFill>
                  <a:srgbClr val="000000"/>
                </a:solidFill>
                <a:latin typeface="Arial"/>
                <a:cs typeface="Arial"/>
              </a:rPr>
              <a:t>Бобруйска.</a:t>
            </a:r>
            <a:endParaRPr lang="ru-RU" altLang="ru-RU" sz="2000" b="0" kern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07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19256" cy="1008112"/>
          </a:xfrm>
        </p:spPr>
        <p:txBody>
          <a:bodyPr/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4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prezentacii.com/uploads/posts/2012-12/1355594145_uchimsya-pisat-cifry.jpg</a:t>
            </a:r>
            <a:endParaRPr lang="ru-RU" sz="1600" dirty="0" smtClean="0"/>
          </a:p>
          <a:p>
            <a:r>
              <a:rPr lang="en-US" sz="1600" dirty="0">
                <a:hlinkClick r:id="rId3"/>
              </a:rPr>
              <a:t>http://img1.liveinternet.ru/images/attach/c/6/91/306/91306765_AutumnMelody_by_GalinaV_el__72_.</a:t>
            </a:r>
            <a:r>
              <a:rPr lang="en-US" sz="1600" dirty="0" smtClean="0">
                <a:hlinkClick r:id="rId3"/>
              </a:rPr>
              <a:t>png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img1.liveinternet.ru/images/attach/c/5/88/577/88577617_46.png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im6-tub-by.yandex.net/i?id=40185291-62-72&amp;n=21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im0-tub-by.yandex.net/i?id=133357189-42-72&amp;n=21</a:t>
            </a:r>
            <a:endParaRPr lang="ru-RU" sz="1600" dirty="0" smtClean="0"/>
          </a:p>
          <a:p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img1.liveinternet.ru/images/attach/c/8/102/192/102192639_15.png</a:t>
            </a:r>
            <a:endParaRPr lang="ru-RU" sz="1600" dirty="0" smtClean="0"/>
          </a:p>
          <a:p>
            <a:r>
              <a:rPr lang="en-US" sz="1600" dirty="0">
                <a:hlinkClick r:id="rId8"/>
              </a:rPr>
              <a:t>http://www.uralracingclub.ru/uploads/posts/2012-04/thumbs/1334596918_n_.</a:t>
            </a:r>
            <a:r>
              <a:rPr lang="en-US" sz="1600" dirty="0" smtClean="0">
                <a:hlinkClick r:id="rId8"/>
              </a:rPr>
              <a:t>jpg</a:t>
            </a:r>
            <a:endParaRPr lang="ru-RU" sz="1600" dirty="0" smtClean="0"/>
          </a:p>
          <a:p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img-fotki.yandex.ru/get/5900/tatyana2q8-medvedeva.122/0_5349f_dd7fff4c_S.jpg</a:t>
            </a:r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1582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85794"/>
            <a:ext cx="7416824" cy="40113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Начинается урок.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Он пойдёт, конечно, впрок.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Мы друг другу улыбнёмся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 за дело все возьмёмся!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58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64096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692696"/>
            <a:ext cx="864096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692696"/>
            <a:ext cx="864096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692696"/>
            <a:ext cx="864096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692696"/>
            <a:ext cx="792088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692696"/>
            <a:ext cx="79208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692696"/>
            <a:ext cx="79208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740352" y="692696"/>
            <a:ext cx="792088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74226" y="2154654"/>
            <a:ext cx="936104" cy="8640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305135" y="2145627"/>
            <a:ext cx="864096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015716" y="2129242"/>
            <a:ext cx="936104" cy="85637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951820" y="2149487"/>
            <a:ext cx="936104" cy="85637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773510" y="2170495"/>
            <a:ext cx="864096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5637606" y="2129242"/>
            <a:ext cx="936104" cy="85637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813881" y="2186315"/>
            <a:ext cx="900100" cy="8962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6561529" y="2103327"/>
            <a:ext cx="1008112" cy="8653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7617850" y="2098343"/>
            <a:ext cx="922986" cy="8653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45511" y="3639671"/>
            <a:ext cx="1125623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62765" y="3645272"/>
            <a:ext cx="1202646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601279" y="3632711"/>
            <a:ext cx="1125623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737183" y="3423647"/>
            <a:ext cx="864096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881" y="3416041"/>
            <a:ext cx="9271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5411" y="3468496"/>
            <a:ext cx="89058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4441" y="3617818"/>
            <a:ext cx="1146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67544" y="2000113"/>
            <a:ext cx="8130945" cy="111463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1612" y="3365609"/>
            <a:ext cx="8202230" cy="9934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1475657" y="4581128"/>
            <a:ext cx="3729902" cy="1296144"/>
          </a:xfrm>
          <a:prstGeom prst="wedgeEllipseCallout">
            <a:avLst>
              <a:gd name="adj1" fmla="val -61182"/>
              <a:gd name="adj2" fmla="val 19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4581128"/>
            <a:ext cx="3189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Найди закономерность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48919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8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215" y="404664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 smtClean="0">
                <a:solidFill>
                  <a:schemeClr val="bg1"/>
                </a:solidFill>
                <a:latin typeface="Arial" charset="0"/>
              </a:rPr>
              <a:t>Две бабушки шли из деревни в   </a:t>
            </a:r>
            <a:r>
              <a:rPr lang="ru-RU" altLang="ru-RU" sz="4000" dirty="0">
                <a:solidFill>
                  <a:schemeClr val="bg1"/>
                </a:solidFill>
                <a:latin typeface="Arial" charset="0"/>
              </a:rPr>
              <a:t>город</a:t>
            </a:r>
            <a:r>
              <a:rPr lang="ru-RU" altLang="ru-RU" sz="4000" dirty="0" smtClean="0">
                <a:solidFill>
                  <a:schemeClr val="bg1"/>
                </a:solidFill>
                <a:latin typeface="Arial" charset="0"/>
              </a:rPr>
              <a:t>, а навстречу им – ещё </a:t>
            </a:r>
            <a:r>
              <a:rPr lang="ru-RU" altLang="ru-RU" sz="4000" dirty="0" smtClean="0">
                <a:solidFill>
                  <a:schemeClr val="bg1"/>
                </a:solidFill>
                <a:latin typeface="Arial" charset="0"/>
              </a:rPr>
              <a:t>три </a:t>
            </a:r>
            <a:r>
              <a:rPr lang="ru-RU" altLang="ru-RU" sz="4000" dirty="0">
                <a:solidFill>
                  <a:schemeClr val="bg1"/>
                </a:solidFill>
                <a:latin typeface="Arial" charset="0"/>
              </a:rPr>
              <a:t>бабушки</a:t>
            </a:r>
            <a:r>
              <a:rPr lang="ru-RU" altLang="ru-RU" sz="4000" dirty="0" smtClean="0">
                <a:solidFill>
                  <a:schemeClr val="bg1"/>
                </a:solidFill>
                <a:latin typeface="Arial" charset="0"/>
              </a:rPr>
              <a:t>. Сколько бабушек шли </a:t>
            </a:r>
            <a:r>
              <a:rPr lang="ru-RU" altLang="ru-RU" sz="4000" dirty="0">
                <a:solidFill>
                  <a:schemeClr val="bg1"/>
                </a:solidFill>
                <a:latin typeface="Arial" charset="0"/>
              </a:rPr>
              <a:t>из деревни в город?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068960"/>
            <a:ext cx="936104" cy="14041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068960"/>
            <a:ext cx="933450" cy="1400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4248" y="3645024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E593"/>
                </a:solidFill>
              </a:rPr>
              <a:t>2</a:t>
            </a:r>
            <a:endParaRPr lang="ru-RU" sz="8000" b="1" dirty="0">
              <a:solidFill>
                <a:srgbClr val="FFE59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4653136"/>
            <a:ext cx="1178140" cy="16278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4653136"/>
            <a:ext cx="1178140" cy="16278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653136"/>
            <a:ext cx="1178140" cy="162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542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060848"/>
            <a:ext cx="2882728" cy="3240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692696"/>
            <a:ext cx="4896544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Разных три имеет глаза,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Но откроет их не сразу: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Если глаз откроет красный –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Стоп! Идти нельзя, опасно!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Жёлтый глаз – погоди,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А зелёный – проходи.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19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Составьте треугольник из трёх палочек.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Составьте два треугольника из пяти палочек.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57331">
            <a:off x="2184319" y="3779974"/>
            <a:ext cx="16160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44656" y="3426910"/>
            <a:ext cx="16160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6143">
            <a:off x="3681503" y="2994271"/>
            <a:ext cx="16160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38793">
            <a:off x="3658268" y="3825547"/>
            <a:ext cx="16160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38793">
            <a:off x="2234220" y="2945527"/>
            <a:ext cx="16160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989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4590" y="4362948"/>
            <a:ext cx="2980871" cy="2099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540" b="98152" l="0" r="100000">
                        <a14:backgroundMark x1="22877" y1="21016" x2="22877" y2="21016"/>
                        <a14:backgroundMark x1="11438" y1="38106" x2="11438" y2="38106"/>
                        <a14:backgroundMark x1="2946" y1="38106" x2="2946" y2="38106"/>
                        <a14:backgroundMark x1="10225" y1="28406" x2="10225" y2="28406"/>
                        <a14:backgroundMark x1="5373" y1="74365" x2="5373" y2="74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548680"/>
            <a:ext cx="2399308" cy="18013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97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2785711"/>
            <a:ext cx="1135167" cy="16571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448" y="2819138"/>
            <a:ext cx="1971383" cy="19713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8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5972" y="734968"/>
            <a:ext cx="1905000" cy="14287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97778" l="0" r="100000">
                        <a14:foregroundMark x1="45228" y1="47500" x2="45228" y2="47500"/>
                        <a14:foregroundMark x1="82988" y1="57222" x2="82988" y2="57222"/>
                        <a14:foregroundMark x1="82365" y1="48611" x2="82365" y2="48611"/>
                        <a14:foregroundMark x1="74274" y1="60000" x2="74274" y2="60000"/>
                        <a14:foregroundMark x1="68465" y1="69722" x2="68465" y2="69722"/>
                        <a14:foregroundMark x1="90249" y1="35833" x2="90249" y2="3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534" y="1124744"/>
            <a:ext cx="2001521" cy="150114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952870" y="2350007"/>
            <a:ext cx="1111203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E59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1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E59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497" y="5013176"/>
            <a:ext cx="1069780" cy="12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989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5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3615" y="5037675"/>
            <a:ext cx="787297" cy="84634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42721" y="1520788"/>
            <a:ext cx="7467600" cy="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815987" y="1340768"/>
            <a:ext cx="0" cy="36004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</a:ln>
          <a:effectLst/>
        </p:spPr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7648" y="1362322"/>
            <a:ext cx="12700" cy="365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0268" y="1356196"/>
            <a:ext cx="12700" cy="365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8100" y="1356196"/>
            <a:ext cx="12700" cy="365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2516" y="1377181"/>
            <a:ext cx="12193" cy="3657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3546" y="1362322"/>
            <a:ext cx="12700" cy="365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493" y="1373559"/>
            <a:ext cx="12700" cy="365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7199" y="1356196"/>
            <a:ext cx="12700" cy="365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460" y="1338226"/>
            <a:ext cx="12700" cy="365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1895" y="1356196"/>
            <a:ext cx="12700" cy="365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6816" y="1340768"/>
            <a:ext cx="12700" cy="365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>
            <a:off x="8075004" y="1520788"/>
            <a:ext cx="360040" cy="1"/>
          </a:xfrm>
          <a:prstGeom prst="straightConnector1">
            <a:avLst/>
          </a:prstGeom>
          <a:noFill/>
          <a:ln w="76200" cap="flat" cmpd="sng" algn="ctr">
            <a:solidFill>
              <a:schemeClr val="bg1"/>
            </a:solidFill>
            <a:prstDash val="soli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58180" y="170080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0  1   2      </a:t>
            </a:r>
            <a:r>
              <a:rPr kumimoji="0" lang="ru-RU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4   5   6   7   8   9  10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36415" y="156007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0266" y="2780922"/>
            <a:ext cx="596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1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0152" y="2754395"/>
            <a:ext cx="891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2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09922" y="2780926"/>
            <a:ext cx="780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3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34941" y="4020273"/>
            <a:ext cx="482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29204" y="2780925"/>
            <a:ext cx="6640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49899" y="4020275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55924" y="2784747"/>
            <a:ext cx="681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6000" b="1" dirty="0">
                <a:solidFill>
                  <a:srgbClr val="FF0000"/>
                </a:solidFill>
                <a:ea typeface="Calibri"/>
              </a:rPr>
              <a:t>&lt;</a:t>
            </a:r>
            <a:endParaRPr lang="ru-RU" sz="6000" dirty="0">
              <a:solidFill>
                <a:srgbClr val="FF0000"/>
              </a:solidFill>
              <a:latin typeface="Century Schoolbook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9643" y="2780923"/>
            <a:ext cx="691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6000" b="1" dirty="0">
                <a:solidFill>
                  <a:srgbClr val="FF0000"/>
                </a:solidFill>
                <a:ea typeface="Calibri"/>
              </a:rPr>
              <a:t>&lt;</a:t>
            </a:r>
            <a:endParaRPr lang="ru-RU" sz="6000" dirty="0">
              <a:solidFill>
                <a:srgbClr val="FF0000"/>
              </a:solidFill>
              <a:latin typeface="Century Schoolbook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7029" y="4020274"/>
            <a:ext cx="662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6000" b="1" dirty="0">
                <a:solidFill>
                  <a:srgbClr val="FF0000"/>
                </a:solidFill>
                <a:ea typeface="Calibri"/>
              </a:rPr>
              <a:t>&lt;</a:t>
            </a:r>
            <a:endParaRPr lang="ru-RU" sz="6000" dirty="0">
              <a:solidFill>
                <a:srgbClr val="FF0000"/>
              </a:solidFill>
              <a:latin typeface="Century Schoolbook"/>
            </a:endParaRPr>
          </a:p>
        </p:txBody>
      </p:sp>
      <p:sp>
        <p:nvSpPr>
          <p:cNvPr id="30" name="Круговая стрелка 29"/>
          <p:cNvSpPr/>
          <p:nvPr/>
        </p:nvSpPr>
        <p:spPr>
          <a:xfrm>
            <a:off x="2136095" y="888144"/>
            <a:ext cx="813098" cy="936104"/>
          </a:xfrm>
          <a:prstGeom prst="circularArrow">
            <a:avLst/>
          </a:prstGeom>
          <a:solidFill>
            <a:srgbClr val="FF0000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70348" y="334865"/>
            <a:ext cx="7697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</a:t>
            </a:r>
          </a:p>
        </p:txBody>
      </p:sp>
      <p:pic>
        <p:nvPicPr>
          <p:cNvPr id="1025" name="Рисунок 10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5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647" y="3315607"/>
            <a:ext cx="787297" cy="84634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5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647" y="4174303"/>
            <a:ext cx="787297" cy="84634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5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0912" y="4161951"/>
            <a:ext cx="787297" cy="84634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5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1226" y="5052189"/>
            <a:ext cx="787297" cy="84634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5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5306" y="5035936"/>
            <a:ext cx="787297" cy="84634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3073734" y="2942029"/>
            <a:ext cx="656418" cy="70109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799643" y="2965058"/>
            <a:ext cx="656418" cy="70109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476521" y="4161951"/>
            <a:ext cx="656418" cy="70109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919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60899" y="957102"/>
            <a:ext cx="4231402" cy="485491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123" name="Arc 12"/>
          <p:cNvSpPr>
            <a:spLocks/>
          </p:cNvSpPr>
          <p:nvPr/>
        </p:nvSpPr>
        <p:spPr bwMode="auto">
          <a:xfrm rot="876523" flipH="1">
            <a:off x="3276600" y="1066800"/>
            <a:ext cx="2055813" cy="2092325"/>
          </a:xfrm>
          <a:custGeom>
            <a:avLst/>
            <a:gdLst>
              <a:gd name="T0" fmla="*/ 960029 w 42175"/>
              <a:gd name="T1" fmla="*/ 2092325 h 43116"/>
              <a:gd name="T2" fmla="*/ 2055813 w 42175"/>
              <a:gd name="T3" fmla="*/ 729130 h 43116"/>
              <a:gd name="T4" fmla="*/ 1052888 w 42175"/>
              <a:gd name="T5" fmla="*/ 1048201 h 43116"/>
              <a:gd name="T6" fmla="*/ 0 60000 65536"/>
              <a:gd name="T7" fmla="*/ 0 60000 65536"/>
              <a:gd name="T8" fmla="*/ 0 60000 65536"/>
              <a:gd name="T9" fmla="*/ 0 w 42175"/>
              <a:gd name="T10" fmla="*/ 0 h 43116"/>
              <a:gd name="T11" fmla="*/ 42175 w 42175"/>
              <a:gd name="T12" fmla="*/ 43116 h 43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75" h="43116" fill="none" extrusionOk="0">
                <a:moveTo>
                  <a:pt x="19695" y="43115"/>
                </a:moveTo>
                <a:cubicBezTo>
                  <a:pt x="8547" y="42128"/>
                  <a:pt x="0" y="327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996" y="-1"/>
                  <a:pt x="39314" y="6074"/>
                  <a:pt x="42174" y="15025"/>
                </a:cubicBezTo>
              </a:path>
              <a:path w="42175" h="43116" stroke="0" extrusionOk="0">
                <a:moveTo>
                  <a:pt x="19695" y="43115"/>
                </a:moveTo>
                <a:cubicBezTo>
                  <a:pt x="8547" y="42128"/>
                  <a:pt x="0" y="327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996" y="-1"/>
                  <a:pt x="39314" y="6074"/>
                  <a:pt x="42174" y="15025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124" name="Arc 13"/>
          <p:cNvSpPr>
            <a:spLocks/>
          </p:cNvSpPr>
          <p:nvPr/>
        </p:nvSpPr>
        <p:spPr bwMode="auto">
          <a:xfrm>
            <a:off x="2895600" y="3200400"/>
            <a:ext cx="2438400" cy="2590800"/>
          </a:xfrm>
          <a:custGeom>
            <a:avLst/>
            <a:gdLst>
              <a:gd name="T0" fmla="*/ 1160475 w 41211"/>
              <a:gd name="T1" fmla="*/ 0 h 43200"/>
              <a:gd name="T2" fmla="*/ 0 w 41211"/>
              <a:gd name="T3" fmla="*/ 1838328 h 43200"/>
              <a:gd name="T4" fmla="*/ 1160357 w 41211"/>
              <a:gd name="T5" fmla="*/ 1295400 h 43200"/>
              <a:gd name="T6" fmla="*/ 0 60000 65536"/>
              <a:gd name="T7" fmla="*/ 0 60000 65536"/>
              <a:gd name="T8" fmla="*/ 0 60000 65536"/>
              <a:gd name="T9" fmla="*/ 0 w 41211"/>
              <a:gd name="T10" fmla="*/ 0 h 43200"/>
              <a:gd name="T11" fmla="*/ 41211 w 41211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211" h="43200" fill="none" extrusionOk="0">
                <a:moveTo>
                  <a:pt x="19612" y="0"/>
                </a:moveTo>
                <a:cubicBezTo>
                  <a:pt x="31541" y="1"/>
                  <a:pt x="41211" y="9671"/>
                  <a:pt x="41211" y="21600"/>
                </a:cubicBezTo>
                <a:cubicBezTo>
                  <a:pt x="41211" y="33529"/>
                  <a:pt x="31540" y="43200"/>
                  <a:pt x="19611" y="43200"/>
                </a:cubicBezTo>
                <a:cubicBezTo>
                  <a:pt x="11186" y="43200"/>
                  <a:pt x="3530" y="38301"/>
                  <a:pt x="-1" y="30653"/>
                </a:cubicBezTo>
              </a:path>
              <a:path w="41211" h="43200" stroke="0" extrusionOk="0">
                <a:moveTo>
                  <a:pt x="19612" y="0"/>
                </a:moveTo>
                <a:cubicBezTo>
                  <a:pt x="31541" y="1"/>
                  <a:pt x="41211" y="9671"/>
                  <a:pt x="41211" y="21600"/>
                </a:cubicBezTo>
                <a:cubicBezTo>
                  <a:pt x="41211" y="33529"/>
                  <a:pt x="31540" y="43200"/>
                  <a:pt x="19611" y="43200"/>
                </a:cubicBezTo>
                <a:cubicBezTo>
                  <a:pt x="11186" y="43200"/>
                  <a:pt x="3530" y="38301"/>
                  <a:pt x="-1" y="30653"/>
                </a:cubicBezTo>
                <a:lnTo>
                  <a:pt x="19611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125" name="Oval 3"/>
          <p:cNvSpPr>
            <a:spLocks noChangeArrowheads="1"/>
          </p:cNvSpPr>
          <p:nvPr/>
        </p:nvSpPr>
        <p:spPr bwMode="auto">
          <a:xfrm>
            <a:off x="3276600" y="1447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130" name="Oval 24"/>
          <p:cNvSpPr>
            <a:spLocks noChangeArrowheads="1"/>
          </p:cNvSpPr>
          <p:nvPr/>
        </p:nvSpPr>
        <p:spPr bwMode="auto">
          <a:xfrm>
            <a:off x="4038600" y="3124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80112" y="1124744"/>
            <a:ext cx="3312368" cy="481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260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А вот это – </a:t>
            </a:r>
            <a:r>
              <a:rPr lang="ru-RU" altLang="ru-RU" sz="2600" kern="0" dirty="0" smtClean="0">
                <a:solidFill>
                  <a:schemeClr val="bg1"/>
                </a:solidFill>
              </a:rPr>
              <a:t>посмотри –</a:t>
            </a:r>
            <a:endParaRPr kumimoji="0" lang="ru-RU" altLang="ru-RU" sz="260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Выступает цифра три.</a:t>
            </a:r>
          </a:p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Тройка – третий из значков –</a:t>
            </a:r>
          </a:p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Состоит из двух крючков.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2492375" y="250825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6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1133 C 0.01649 -0.02613 0.02882 -0.04093 0.04375 -0.05087 C 0.05868 -0.06082 0.07622 -0.0703 0.09444 -0.07146 C 0.11267 -0.07261 0.13681 -0.06914 0.15365 -0.05827 C 0.17049 -0.04741 0.18628 -0.02451 0.19583 -0.00578 C 0.20538 0.01296 0.20868 0.03331 0.21128 0.05435 C 0.21389 0.0754 0.2151 0.09968 0.21128 0.12003 C 0.20747 0.14038 0.19809 0.16097 0.18872 0.17623 C 0.17934 0.19149 0.16979 0.20236 0.15503 0.21185 C 0.14028 0.22133 0.1125 0.2278 0.1 0.23243 C 0.0875 0.23705 0.08056 0.23844 0.08038 0.24006 C 0.08021 0.24168 0.08924 0.23867 0.09861 0.24191 C 0.10799 0.24515 0.12188 0.24654 0.13663 0.25879 C 0.15139 0.27105 0.17517 0.29556 0.18733 0.31499 C 0.19948 0.33442 0.20521 0.3513 0.2099 0.37512 C 0.21458 0.39894 0.21771 0.43201 0.21563 0.45768 C 0.21354 0.48335 0.20538 0.50879 0.19722 0.52891 C 0.18906 0.54903 0.18351 0.56245 0.16632 0.57771 C 0.14913 0.59297 0.1191 0.61633 0.09444 0.62096 C 0.06979 0.62558 0.03767 0.61541 0.0184 0.60593 C -0.00087 0.59644 -0.0092 0.58118 -0.02101 0.56453 C -0.03281 0.54788 -0.04687 0.51619 -0.05208 0.50648 " pathEditMode="relative" rAng="0" ptsTypes="aaaaaaaaaaaaaaaaaaaaaA">
                                      <p:cBhvr>
                                        <p:cTn id="6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287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240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1_Diseño predeterminado</vt:lpstr>
      <vt:lpstr>Diseño predeterminado</vt:lpstr>
      <vt:lpstr>2_Diseño predeterminado</vt:lpstr>
      <vt:lpstr>Слайд 1</vt:lpstr>
      <vt:lpstr>Начинается урок. Он пойдёт, конечно, впрок. Мы друг другу улыбнёмся И за дело все возьмёмся!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работу!</vt:lpstr>
      <vt:lpstr>Слайд 15</vt:lpstr>
      <vt:lpstr>Интернет-ресурсы: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Пользователь</cp:lastModifiedBy>
  <cp:revision>58</cp:revision>
  <dcterms:created xsi:type="dcterms:W3CDTF">2014-03-12T17:37:55Z</dcterms:created>
  <dcterms:modified xsi:type="dcterms:W3CDTF">2014-06-25T12:28:00Z</dcterms:modified>
</cp:coreProperties>
</file>