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8" r:id="rId3"/>
    <p:sldId id="269" r:id="rId4"/>
    <p:sldId id="273" r:id="rId5"/>
    <p:sldId id="272" r:id="rId6"/>
    <p:sldId id="265" r:id="rId7"/>
    <p:sldId id="260" r:id="rId8"/>
    <p:sldId id="276" r:id="rId9"/>
    <p:sldId id="274" r:id="rId10"/>
    <p:sldId id="261" r:id="rId11"/>
    <p:sldId id="277" r:id="rId12"/>
    <p:sldId id="271" r:id="rId13"/>
    <p:sldId id="258" r:id="rId14"/>
    <p:sldId id="28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54A9C-D4D2-4EE4-ADE7-1A16214F5B1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EA48-44DB-4030-B459-1528986E3FDA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8C9D-8441-4115-B5CD-43CCD04AC9E2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44E6-7643-499D-A0D0-5A97BCFE124C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92AA-613A-4CC1-B308-699C958295D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1BB1-1062-47DE-A31B-0F5376F9EB77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5C82-95E3-4104-989E-2362ED7D8BD9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4FD19-9BA6-4EB0-8D42-7E56972E4B4F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73D-1EE9-4052-8DDB-6E0C3C2CE514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9BCFA-9106-4D71-B34B-F7A6C91E26A6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7503-5AFC-4A3F-9342-A11362CCE7C8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9A7A1-19EF-4361-A3E2-CEBC389C69C2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702/svetlera.40/0_5075c_71780bc6_XXXL.jpg" TargetMode="External"/><Relationship Id="rId2" Type="http://schemas.openxmlformats.org/officeDocument/2006/relationships/hyperlink" Target="http://prezentacii.com/uploads/posts/2012-12/1355594145_uchimsya-pisat-cifr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1.chitalnya.ru/upload2/612/81490bec2d087aa6bcb5240fea48ee77.gif" TargetMode="External"/><Relationship Id="rId5" Type="http://schemas.openxmlformats.org/officeDocument/2006/relationships/hyperlink" Target="http://img1.liveinternet.ru/images/attach/c/0/63/370/63370071_1283114229_01.png" TargetMode="External"/><Relationship Id="rId4" Type="http://schemas.openxmlformats.org/officeDocument/2006/relationships/hyperlink" Target="http://xvatit.com/upload/main/885/885ec66ee84e0dbc1748124520d8c64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b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b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5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1740014" cy="242088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1064" y="332656"/>
            <a:ext cx="19034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7"/>
            <a:ext cx="813457" cy="15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4499992" y="5301208"/>
            <a:ext cx="4083968" cy="1371600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учитель </a:t>
            </a:r>
            <a:r>
              <a:rPr lang="ru-RU" altLang="ru-RU" sz="2000" b="0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440160" cy="19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45224"/>
            <a:ext cx="1304824" cy="11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63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2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T0" fmla="*/ 291484 w 21600"/>
              <a:gd name="T1" fmla="*/ 0 h 31221"/>
              <a:gd name="T2" fmla="*/ 862272 w 21600"/>
              <a:gd name="T3" fmla="*/ 1368425 h 31221"/>
              <a:gd name="T4" fmla="*/ 0 w 21600"/>
              <a:gd name="T5" fmla="*/ 904701 h 31221"/>
              <a:gd name="T6" fmla="*/ 0 60000 65536"/>
              <a:gd name="T7" fmla="*/ 0 60000 65536"/>
              <a:gd name="T8" fmla="*/ 0 60000 65536"/>
              <a:gd name="T9" fmla="*/ 0 w 21600"/>
              <a:gd name="T10" fmla="*/ 0 h 31221"/>
              <a:gd name="T11" fmla="*/ 21600 w 21600"/>
              <a:gd name="T12" fmla="*/ 31221 h 31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3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T0" fmla="*/ 315649 w 39056"/>
              <a:gd name="T1" fmla="*/ 291022 h 43200"/>
              <a:gd name="T2" fmla="*/ 0 w 39056"/>
              <a:gd name="T3" fmla="*/ 2653601 h 43200"/>
              <a:gd name="T4" fmla="*/ 1045138 w 39056"/>
              <a:gd name="T5" fmla="*/ 1670050 h 43200"/>
              <a:gd name="T6" fmla="*/ 0 60000 65536"/>
              <a:gd name="T7" fmla="*/ 0 60000 65536"/>
              <a:gd name="T8" fmla="*/ 0 60000 65536"/>
              <a:gd name="T9" fmla="*/ 0 w 39056"/>
              <a:gd name="T10" fmla="*/ 0 h 43200"/>
              <a:gd name="T11" fmla="*/ 39056 w 39056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6097" y="2369662"/>
            <a:ext cx="363790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вот это –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цифра пять!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 пяти легко считать.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пальчик подержи,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Цифру пальчику скажи.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42" y="1"/>
            <a:ext cx="1768357" cy="2132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646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218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0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75756" y="908720"/>
            <a:ext cx="936104" cy="8640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843808" y="1796601"/>
            <a:ext cx="45719" cy="50405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1572" y="2348880"/>
            <a:ext cx="1440160" cy="79208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852349" y="3212976"/>
            <a:ext cx="45719" cy="64807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00799" y="3905994"/>
            <a:ext cx="931735" cy="864096"/>
          </a:xfrm>
          <a:prstGeom prst="ellipse">
            <a:avLst/>
          </a:prstGeom>
          <a:solidFill>
            <a:srgbClr val="FB4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9523346"/>
              </p:ext>
            </p:extLst>
          </p:nvPr>
        </p:nvGraphicFramePr>
        <p:xfrm>
          <a:off x="4716016" y="692696"/>
          <a:ext cx="2160240" cy="4890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</a:tblGrid>
              <a:tr h="616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77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0125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5115483" y="766417"/>
            <a:ext cx="360040" cy="3600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136468" y="766417"/>
            <a:ext cx="360040" cy="360040"/>
          </a:xfrm>
          <a:prstGeom prst="ellipse">
            <a:avLst/>
          </a:prstGeom>
          <a:solidFill>
            <a:srgbClr val="FB4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087860" y="2322590"/>
            <a:ext cx="50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2276871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925269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3939093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994" y="92526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9141" y="946437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43994" y="3922543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1234" y="3259011"/>
            <a:ext cx="50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6409" y="3879085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9218" y="4387113"/>
            <a:ext cx="604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2699792" y="2692370"/>
            <a:ext cx="360040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27183" y="1381102"/>
            <a:ext cx="53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8140" y="1361935"/>
            <a:ext cx="53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7557" y="908720"/>
            <a:ext cx="53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2605" y="3900968"/>
            <a:ext cx="68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9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6994E-6 L -0.04167 0.191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3924 0.199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04271 0.199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4167 0.19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4" grpId="1"/>
      <p:bldP spid="14" grpId="2"/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15" grpId="0"/>
      <p:bldP spid="22" grpId="0"/>
      <p:bldP spid="22" grpId="1"/>
      <p:bldP spid="24" grpId="0"/>
      <p:bldP spid="13" grpId="0"/>
      <p:bldP spid="16" grpId="0"/>
      <p:bldP spid="16" grpId="1"/>
      <p:bldP spid="16" grpId="2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 rot="16200000">
            <a:off x="5399882" y="3104356"/>
            <a:ext cx="3816350" cy="3313113"/>
          </a:xfrm>
          <a:prstGeom prst="homePlate">
            <a:avLst>
              <a:gd name="adj" fmla="val 28797"/>
            </a:avLst>
          </a:prstGeom>
          <a:solidFill>
            <a:srgbClr val="FFE6CD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7235825" y="3716338"/>
            <a:ext cx="0" cy="295275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651500" y="3789363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651500" y="5157788"/>
            <a:ext cx="3313113" cy="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4" name="AutoShape 6" descr="Дранка"/>
          <p:cNvSpPr>
            <a:spLocks noChangeArrowheads="1"/>
          </p:cNvSpPr>
          <p:nvPr/>
        </p:nvSpPr>
        <p:spPr bwMode="auto">
          <a:xfrm>
            <a:off x="5508625" y="2636838"/>
            <a:ext cx="3635375" cy="1154112"/>
          </a:xfrm>
          <a:prstGeom prst="flowChartExtract">
            <a:avLst/>
          </a:prstGeom>
          <a:solidFill>
            <a:srgbClr val="99FF66"/>
          </a:solidFill>
          <a:ln w="57150">
            <a:solidFill>
              <a:srgbClr val="66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7019925" y="2852738"/>
            <a:ext cx="576263" cy="865187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7812088" y="4076700"/>
            <a:ext cx="360362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6227763" y="4076700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6227763" y="5516563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7885113" y="5516563"/>
            <a:ext cx="431800" cy="7207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4" y="188640"/>
            <a:ext cx="1269140" cy="144016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34" y="135685"/>
            <a:ext cx="127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87" y="193027"/>
            <a:ext cx="127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193027"/>
            <a:ext cx="127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45" y="261576"/>
            <a:ext cx="1274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9" y="5445223"/>
            <a:ext cx="1356027" cy="120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2460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7341E-7 L -0.60399 0.25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12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2312E-6 L -0.30816 0.26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3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02312E-6 L -0.02084 0.272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3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5723E-6 L 0.0526 0.04 C 0.06371 0.04902 0.08038 0.05411 0.09757 0.05411 C 0.11719 0.05411 0.13298 0.04902 0.14409 0.04 L 0.19687 -3.75723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70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3.75723E-6 L -0.03715 -0.03861 C -0.04826 -0.04763 -0.06475 -0.05248 -0.08194 -0.05248 C -0.10173 -0.05248 -0.11736 -0.04763 -0.12847 -0.03861 L -0.18125 -3.75723E-6 " pathEditMode="relative" rAng="0" ptsTypes="FffFF">
                                      <p:cBhvr>
                                        <p:cTn id="43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2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06358E-6 L 0.26285 0.28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4971E-6 L -0.04549 0.04624 C -0.05504 0.05665 -0.06927 0.06289 -0.08403 0.06289 C -0.10087 0.06289 -0.11441 0.05665 -0.12396 0.04624 L -0.16927 1.84971E-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314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8555E-6 L 0.04427 -0.03237 C 0.05365 -0.03977 0.06754 -0.0437 0.08195 -0.0437 C 0.09844 -0.0437 0.11164 -0.03977 0.12101 -0.03237 L 0.16546 -2.48555E-6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6" grpId="1"/>
      <p:bldP spid="17417" grpId="0" animBg="1"/>
      <p:bldP spid="17417" grpId="1"/>
      <p:bldP spid="17418" grpId="0" animBg="1"/>
      <p:bldP spid="17418" grpId="1"/>
      <p:bldP spid="17419" grpId="0" animBg="1"/>
      <p:bldP spid="174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339752" y="476672"/>
            <a:ext cx="6552728" cy="2736304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088127">
            <a:off x="739138" y="1206719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МОЛОДЦЫ !</a:t>
            </a:r>
            <a:endParaRPr lang="ru-RU" sz="72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89" y="0"/>
            <a:ext cx="2866711" cy="2873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75" y="3339311"/>
            <a:ext cx="2298946" cy="3125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3" y="3789039"/>
            <a:ext cx="2272112" cy="2488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0606"/>
            <a:ext cx="1957228" cy="2723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254" y="4470399"/>
            <a:ext cx="975009" cy="1897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29" y="4940606"/>
            <a:ext cx="1608467" cy="1427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041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45 0.02844 L 0.20573 0.0388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426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b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br>
              <a:rPr lang="ru-RU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цифра 5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1740014" cy="242088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1064" y="332656"/>
            <a:ext cx="19034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7"/>
            <a:ext cx="813457" cy="150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4499992" y="5301208"/>
            <a:ext cx="4083968" cy="1371600"/>
          </a:xfrm>
          <a:prstGeom prst="rect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1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А. А. ЗАВАДСКАЯ,</a:t>
            </a:r>
            <a:endParaRPr lang="ru-RU" altLang="ru-RU" sz="2000" b="1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учитель </a:t>
            </a:r>
            <a:r>
              <a:rPr lang="ru-RU" altLang="ru-RU" sz="2000" kern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первой категории,</a:t>
            </a:r>
            <a:endParaRPr lang="ru-RU" altLang="ru-RU" sz="2000" b="0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ru-RU" altLang="ru-RU" sz="2000" b="0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СШ № 16 </a:t>
            </a:r>
            <a:r>
              <a:rPr lang="ru-RU" altLang="ru-RU" sz="2000" b="0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г. </a:t>
            </a:r>
            <a:r>
              <a:rPr lang="ru-RU" altLang="ru-RU" sz="2000" b="0" kern="0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</a:rPr>
              <a:t>Бобруйска.</a:t>
            </a:r>
            <a:endParaRPr lang="ru-RU" altLang="ru-RU" sz="2000" b="0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440160" cy="19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96388"/>
            <a:ext cx="1304824" cy="11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63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08712" cy="1600200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Интернет-ресурсы</a:t>
            </a:r>
            <a:r>
              <a:rPr lang="ru-RU" sz="4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40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prezentacii.com/uploads/posts/2012-12/1355594145_uchimsya-pisat-cifry.jpg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img-fotki.yandex.ru/get/4702/svetlera.40/0_5075c_71780bc6_XXXL.jpg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xvatit.com/upload/main/885/885ec66ee84e0dbc1748124520d8c640.gif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img1.liveinternet.ru/images/attach/c/0/63/370/63370071_1283114229_01.png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img01.chitalnya.ru/upload2/612/81490bec2d087aa6bcb5240fea48ee77.gif</a:t>
            </a:r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318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Помогите героям найти свой вагон</a:t>
            </a:r>
            <a:endParaRPr lang="ru-RU" sz="40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86" y="1392476"/>
            <a:ext cx="2304256" cy="1744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4875"/>
            <a:ext cx="2104544" cy="1515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49" y="1392010"/>
            <a:ext cx="2112816" cy="15215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8" y="1444875"/>
            <a:ext cx="2304256" cy="18241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80881" y="1895307"/>
            <a:ext cx="576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6899" y="180329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71068" y="180402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46"/>
            <a:ext cx="1637808" cy="22786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08" y="3507734"/>
            <a:ext cx="1831105" cy="20054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123" y="4833427"/>
            <a:ext cx="1113044" cy="19461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81" y="2703608"/>
            <a:ext cx="1656184" cy="22516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14" y="3996707"/>
            <a:ext cx="1376272" cy="122144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340226" y="5593403"/>
            <a:ext cx="1152128" cy="571901"/>
          </a:xfrm>
          <a:prstGeom prst="rect">
            <a:avLst/>
          </a:prstGeom>
          <a:solidFill>
            <a:srgbClr val="F6FF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42" y="4349920"/>
            <a:ext cx="126100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78" y="4482482"/>
            <a:ext cx="107296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46" y="5791335"/>
            <a:ext cx="143623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44" y="3753020"/>
            <a:ext cx="133045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54447" y="5494632"/>
            <a:ext cx="1345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0881" y="4278722"/>
            <a:ext cx="1379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1+2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7201" y="4448707"/>
            <a:ext cx="120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8043" y="3654219"/>
            <a:ext cx="126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1+1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28475" y="5663774"/>
            <a:ext cx="15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4 - 1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6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5 -3.00578E-6 L 0.45087 -0.36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180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28E-6 L 0.49652 -0.209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-10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65896E-6 L -0.26284 -0.234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-117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93642E-7 L -0.22795 -0.111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-559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04722 -0.3951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1976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Угадайте числа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489"/>
            <a:ext cx="1771368" cy="2464511"/>
          </a:xfrm>
        </p:spPr>
      </p:pic>
      <p:sp>
        <p:nvSpPr>
          <p:cNvPr id="5" name="TextBox 4"/>
          <p:cNvSpPr txBox="1"/>
          <p:nvPr/>
        </p:nvSpPr>
        <p:spPr>
          <a:xfrm>
            <a:off x="2627784" y="1268760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+ 1 = 2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276872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+ 1 = 3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19236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+ 2 = 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22108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+ 1 + 1 = 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568" y="5301207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+ 1 = 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41277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27884" y="140145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5568" y="237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99892" y="240956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32505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99892" y="332600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8518" y="435378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99892" y="435378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92216" y="435378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98518" y="538255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99892" y="543389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5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91680" y="404664"/>
            <a:ext cx="61460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Назовите предыдущее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и последующее </a:t>
            </a:r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число</a:t>
            </a:r>
            <a:endParaRPr lang="ru-RU" sz="4000" b="1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051050" y="2492375"/>
          <a:ext cx="5184775" cy="2376488"/>
        </p:xfrm>
        <a:graphic>
          <a:graphicData uri="http://schemas.openxmlformats.org/drawingml/2006/table">
            <a:tbl>
              <a:tblPr/>
              <a:tblGrid>
                <a:gridCol w="1512888"/>
                <a:gridCol w="1728787"/>
                <a:gridCol w="1943100"/>
              </a:tblGrid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4114800" y="2971800"/>
            <a:ext cx="889248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49CD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2" name="WordArt 30"/>
          <p:cNvSpPr>
            <a:spLocks noChangeArrowheads="1" noChangeShapeType="1" noTextEdit="1"/>
          </p:cNvSpPr>
          <p:nvPr/>
        </p:nvSpPr>
        <p:spPr bwMode="auto">
          <a:xfrm>
            <a:off x="2514600" y="2895600"/>
            <a:ext cx="838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5943600" y="2971800"/>
            <a:ext cx="762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4528486"/>
            <a:ext cx="1179322" cy="2041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9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1" grpId="0" animBg="1"/>
      <p:bldP spid="18462" grpId="0" animBg="1"/>
      <p:bldP spid="184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19672" y="620688"/>
            <a:ext cx="61460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Назовите предыдущее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charset="0"/>
              </a:rPr>
              <a:t>и последующее </a:t>
            </a:r>
            <a:r>
              <a:rPr lang="ru-RU" sz="4000" b="1" dirty="0" smtClean="0">
                <a:solidFill>
                  <a:srgbClr val="002060"/>
                </a:solidFill>
                <a:latin typeface="Arial" charset="0"/>
              </a:rPr>
              <a:t>число</a:t>
            </a:r>
            <a:endParaRPr lang="ru-RU" sz="4000" b="1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051050" y="2492375"/>
          <a:ext cx="5184775" cy="2376488"/>
        </p:xfrm>
        <a:graphic>
          <a:graphicData uri="http://schemas.openxmlformats.org/drawingml/2006/table">
            <a:tbl>
              <a:tblPr/>
              <a:tblGrid>
                <a:gridCol w="1512888"/>
                <a:gridCol w="1728787"/>
                <a:gridCol w="1943100"/>
              </a:tblGrid>
              <a:tr h="237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4114800" y="2971800"/>
            <a:ext cx="889248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F49CD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8460" name="WordArt 28"/>
          <p:cNvSpPr>
            <a:spLocks noChangeArrowheads="1" noChangeShapeType="1" noTextEdit="1"/>
          </p:cNvSpPr>
          <p:nvPr/>
        </p:nvSpPr>
        <p:spPr bwMode="auto">
          <a:xfrm>
            <a:off x="2514600" y="29718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1" name="WordArt 29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83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8462" name="WordArt 30"/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838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5943600" y="2971800"/>
            <a:ext cx="762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99"/>
                </a:solidFill>
                <a:latin typeface="Arial"/>
                <a:cs typeface="Arial"/>
              </a:rPr>
              <a:t>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30178"/>
            <a:ext cx="1296144" cy="2693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9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 animBg="1"/>
      <p:bldP spid="18461" grpId="0" animBg="1"/>
      <p:bldP spid="18462" grpId="0" animBg="1"/>
      <p:bldP spid="184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47664" y="333375"/>
            <a:ext cx="7596336" cy="20161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i="1" dirty="0" smtClean="0"/>
              <a:t>	</a:t>
            </a:r>
            <a:r>
              <a:rPr lang="ru-RU" altLang="ru-RU" sz="2800" b="1" i="1" dirty="0" smtClean="0">
                <a:solidFill>
                  <a:srgbClr val="002060"/>
                </a:solidFill>
              </a:rPr>
              <a:t>	</a:t>
            </a:r>
            <a:r>
              <a:rPr lang="ru-RU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крышки стола 4 угла. Сколько останется углов, если 1 угол отпилить?</a:t>
            </a:r>
          </a:p>
        </p:txBody>
      </p:sp>
      <p:pic>
        <p:nvPicPr>
          <p:cNvPr id="13324" name="Picture 12" descr="W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401934" flipH="1">
            <a:off x="4984750" y="3652838"/>
            <a:ext cx="4159250" cy="2005012"/>
          </a:xfrm>
          <a:noFill/>
        </p:spPr>
      </p:pic>
      <p:sp>
        <p:nvSpPr>
          <p:cNvPr id="13316" name="Rectangle 4" descr="Дуб"/>
          <p:cNvSpPr>
            <a:spLocks noChangeArrowheads="1"/>
          </p:cNvSpPr>
          <p:nvPr/>
        </p:nvSpPr>
        <p:spPr bwMode="auto">
          <a:xfrm>
            <a:off x="1187450" y="3500438"/>
            <a:ext cx="5329238" cy="3024187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17" name="AutoShape 5" descr="Почтовая бумага"/>
          <p:cNvSpPr>
            <a:spLocks noChangeArrowheads="1"/>
          </p:cNvSpPr>
          <p:nvPr/>
        </p:nvSpPr>
        <p:spPr bwMode="auto">
          <a:xfrm rot="5400000" flipV="1">
            <a:off x="5415124" y="3445193"/>
            <a:ext cx="1079717" cy="1151986"/>
          </a:xfrm>
          <a:prstGeom prst="rtTriangle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42988" y="335756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5148263" y="335756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372225" y="44370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1042988" y="630872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372225" y="6308725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2771800" y="2204864"/>
            <a:ext cx="5041900" cy="1278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углов</a:t>
            </a:r>
          </a:p>
        </p:txBody>
      </p:sp>
      <p:pic>
        <p:nvPicPr>
          <p:cNvPr id="13326" name="ПИЛА213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ИЛА РУЧНАЯ2.WAV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173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1906648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7435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C -0.00591 -0.01204 -0.0132 -0.0169 -0.02084 -0.02593 C -0.02639 -0.03241 -0.03212 -0.04005 -0.03889 -0.04444 C -0.04341 -0.04745 -0.04879 -0.04745 -0.05278 -0.05185 C -0.05591 -0.05509 -0.05781 -0.05995 -0.06111 -0.06296 C -0.0625 -0.06412 -0.06389 -0.06551 -0.06528 -0.06667 C -0.06927 -0.07454 -0.07552 -0.08032 -0.08056 -0.08704 C -0.08542 -0.09352 -0.09011 -0.10231 -0.09584 -0.10764 C -0.0967 -0.10949 -0.10018 -0.11273 -0.09861 -0.11319 C -0.09861 -0.11296 -0.0882 -0.10856 -0.08611 -0.10764 C -0.08472 -0.10694 -0.08195 -0.10579 -0.08195 -0.10556 C -0.07882 -0.10231 -0.07483 -0.10023 -0.07222 -0.0963 C -0.06684 -0.08819 -0.06337 -0.07569 -0.05695 -0.06852 C -0.05538 -0.06667 -0.05313 -0.06644 -0.05139 -0.06481 C -0.04931 -0.06273 -0.04792 -0.05949 -0.04584 -0.05741 C -0.04011 -0.05139 -0.03368 -0.04792 -0.02778 -0.04259 C -0.02379 -0.03449 -0.01476 -0.02176 -0.0125 -0.01296 C -0.01111 -0.00741 -0.01129 -0.00671 -0.00834 -0.00185 C -0.00712 0.00023 -0.00573 0.00208 -0.00417 0.0037 C -0.00156 0.00648 0.00416 0.01111 0.00416 0.01134 C 0.00868 0.02014 0.01719 0.02616 0.02361 0.03333 C 0.02517 0.03495 0.02621 0.03727 0.02778 0.03889 C 0.03038 0.04167 0.03611 0.0463 0.03611 0.04653 C 0.03802 0.05 0.03923 0.05417 0.04166 0.05741 C 0.04444 0.06111 0.05 0.06852 0.05 0.06875 C 0.04826 0.05972 0.04409 0.05116 0.0375 0.04815 C 0.03333 0.03981 0.02691 0.03403 0.02222 0.02593 C 0.01284 0.00926 0.00416 -0.00926 -0.00695 -0.02407 C -0.0099 -0.03958 -0.00573 -0.025 -0.0125 -0.03519 C -0.0158 -0.04028 -0.01736 -0.04722 -0.02084 -0.05185 C -0.02361 -0.05556 -0.02587 -0.05995 -0.02917 -0.06296 C -0.03056 -0.06412 -0.03212 -0.06528 -0.03334 -0.06667 C -0.04028 -0.07431 -0.03438 -0.07083 -0.04167 -0.07407 C -0.0474 -0.08171 -0.05469 -0.08773 -0.06111 -0.09444 C -0.06511 -0.09861 -0.07014 -0.10093 -0.07361 -0.10579 C -0.07622 -0.10926 -0.07795 -0.11343 -0.08056 -0.1169 C -0.08177 -0.11852 -0.08472 -0.1206 -0.08472 -0.12037 " pathEditMode="relative" rAng="0" ptsTypes="ffffffffffffffffffffffffffffffffffffA">
                                      <p:cBhvr>
                                        <p:cTn id="1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25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64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  <p:bldLst>
      <p:bldP spid="13315" grpId="1" build="p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924944"/>
            <a:ext cx="2843808" cy="3933056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084168" y="2492896"/>
            <a:ext cx="1368152" cy="1010434"/>
          </a:xfrm>
          <a:prstGeom prst="wedgeRoundRectCallout">
            <a:avLst>
              <a:gd name="adj1" fmla="val 62326"/>
              <a:gd name="adj2" fmla="val 14602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686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Сосчитайте все прямоугольники.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403350" y="1916113"/>
            <a:ext cx="4464050" cy="2376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284663" y="191611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403350" y="2781300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3374" y="2276834"/>
            <a:ext cx="7617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cap="none" spc="50" dirty="0">
              <a:ln w="1143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350" y="1916113"/>
            <a:ext cx="2879725" cy="865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350" y="2781300"/>
            <a:ext cx="2881313" cy="1511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1916113"/>
            <a:ext cx="1582737" cy="23764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03350" y="1916113"/>
            <a:ext cx="2879725" cy="23764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3350" y="1916113"/>
            <a:ext cx="4464050" cy="23764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258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17" y="233809"/>
            <a:ext cx="1583157" cy="1539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9764"/>
            <a:ext cx="2086969" cy="115305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4124"/>
            <a:ext cx="2084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5" y="1666648"/>
            <a:ext cx="2084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09" y="1710192"/>
            <a:ext cx="2084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328498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9222" y="3284984"/>
            <a:ext cx="170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4196" y="3284984"/>
            <a:ext cx="232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0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8069 L -0.14774 -0.01318 C -0.17882 -0.03445 -0.22483 -0.04532 -0.27292 -0.04532 C -0.32778 -0.04532 -0.37136 -0.03445 -0.40243 -0.01318 L -0.54896 0.0806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-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87424" y="1376772"/>
            <a:ext cx="7467600" cy="0"/>
          </a:xfrm>
          <a:prstGeom prst="line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>
          <a:xfrm>
            <a:off x="815987" y="1196752"/>
            <a:ext cx="0" cy="360040"/>
          </a:xfrm>
          <a:prstGeom prst="line">
            <a:avLst/>
          </a:prstGeom>
          <a:noFill/>
          <a:ln w="381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</a:ln>
          <a:effectLst/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48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8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00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16" y="1233165"/>
            <a:ext cx="12193" cy="36579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46" y="1218306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3" y="1229543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9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60" y="119421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95" y="1212180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16" y="1196752"/>
            <a:ext cx="12700" cy="365125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8075004" y="1376772"/>
            <a:ext cx="360040" cy="1"/>
          </a:xfrm>
          <a:prstGeom prst="straightConnector1">
            <a:avLst/>
          </a:prstGeom>
          <a:noFill/>
          <a:ln w="76200" cap="flat" cmpd="sng" algn="ctr">
            <a:solidFill>
              <a:srgbClr val="6076B4">
                <a:shade val="70000"/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58180" y="15567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0  1   2    3   4        6   7   8   9  10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1" y="2927475"/>
            <a:ext cx="578632" cy="57863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76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9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3" y="401680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49" y="3443715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2" y="3475433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23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86" y="4571320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9" y="4589891"/>
            <a:ext cx="5794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47085" y="2506593"/>
            <a:ext cx="836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57369" y="349517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0513" y="4571320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4088" y="2843310"/>
            <a:ext cx="104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4779582" y="3387296"/>
            <a:ext cx="656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prstClr val="black"/>
                </a:solidFill>
                <a:latin typeface="Arial"/>
                <a:ea typeface="Calibri"/>
              </a:rPr>
              <a:t>&lt;</a:t>
            </a:r>
            <a:endParaRPr lang="ru-RU" sz="6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79582" y="2459770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  <a:latin typeface="Arial"/>
                <a:ea typeface="Calibri"/>
              </a:rPr>
              <a:t>&lt;</a:t>
            </a:r>
            <a:endParaRPr lang="ru-RU" sz="6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91085" y="4478988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  <a:latin typeface="Arial"/>
                <a:ea typeface="Calibri"/>
              </a:rPr>
              <a:t>&lt;</a:t>
            </a:r>
            <a:endParaRPr lang="ru-RU" sz="60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7533" y="2531990"/>
            <a:ext cx="37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46618" y="341639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82192" y="4589891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3216" y="1583431"/>
            <a:ext cx="48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85" y="5661247"/>
            <a:ext cx="64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6857" y="5568913"/>
            <a:ext cx="6335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>
                <a:solidFill>
                  <a:prstClr val="black"/>
                </a:solidFill>
                <a:latin typeface="Arial"/>
                <a:ea typeface="Calibri"/>
              </a:rPr>
              <a:t>&lt;</a:t>
            </a:r>
            <a:endParaRPr lang="ru-RU" sz="6000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03" y="5496790"/>
            <a:ext cx="1065573" cy="126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7" y="5082615"/>
            <a:ext cx="578632" cy="5786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49" y="5131572"/>
            <a:ext cx="578632" cy="57863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94" y="5086444"/>
            <a:ext cx="578632" cy="5786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26" y="5082615"/>
            <a:ext cx="578632" cy="5786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77" y="5113001"/>
            <a:ext cx="578632" cy="5786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3628379" y="96796"/>
            <a:ext cx="7697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50" name="Круговая стрелка 49"/>
          <p:cNvSpPr/>
          <p:nvPr/>
        </p:nvSpPr>
        <p:spPr>
          <a:xfrm>
            <a:off x="3644450" y="662853"/>
            <a:ext cx="813098" cy="936104"/>
          </a:xfrm>
          <a:prstGeom prst="circularArrow">
            <a:avLst/>
          </a:prstGeom>
          <a:solidFill>
            <a:srgbClr val="FF000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53565" y="2613140"/>
            <a:ext cx="597113" cy="628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97" y="3547824"/>
            <a:ext cx="6286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03" y="4654237"/>
            <a:ext cx="6286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46" y="5744163"/>
            <a:ext cx="628650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45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27" grpId="0"/>
      <p:bldP spid="16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582</TotalTime>
  <Words>200</Words>
  <Application>Microsoft Office PowerPoint</Application>
  <PresentationFormat>Экран (4:3)</PresentationFormat>
  <Paragraphs>94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Число  и  цифра 5</vt:lpstr>
      <vt:lpstr>Помогите героям найти свой вагон</vt:lpstr>
      <vt:lpstr>Угадайте числа</vt:lpstr>
      <vt:lpstr>Слайд 4</vt:lpstr>
      <vt:lpstr>Слайд 5</vt:lpstr>
      <vt:lpstr>Слайд 6</vt:lpstr>
      <vt:lpstr>Сосчитайте все прямоугольники.</vt:lpstr>
      <vt:lpstr>Слайд 8</vt:lpstr>
      <vt:lpstr>Слайд 9</vt:lpstr>
      <vt:lpstr>Слайд 10</vt:lpstr>
      <vt:lpstr>Слайд 11</vt:lpstr>
      <vt:lpstr>Слайд 12</vt:lpstr>
      <vt:lpstr>Слайд 13</vt:lpstr>
      <vt:lpstr>Число  и  цифра 5</vt:lpstr>
      <vt:lpstr>Интернет-ресурсы: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Пользователь</cp:lastModifiedBy>
  <cp:revision>49</cp:revision>
  <dcterms:created xsi:type="dcterms:W3CDTF">2014-03-12T17:39:40Z</dcterms:created>
  <dcterms:modified xsi:type="dcterms:W3CDTF">2014-06-23T12:32:23Z</dcterms:modified>
</cp:coreProperties>
</file>