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1" r:id="rId15"/>
    <p:sldId id="272" r:id="rId16"/>
    <p:sldId id="268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483"/>
    <a:srgbClr val="0014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3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14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39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75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2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80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96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4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75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B83D68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568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123DCF-D3ED-452B-9082-A4544B12F16F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23.06.2014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710E56-4B29-4737-94BC-6FE963E6C74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55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____________Microsoft_Office_PowerPoint_97-20031.ppt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____________Microsoft_Office_PowerPoint_97-20032.ppt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____________Microsoft_Office_PowerPoint_97-20033.ppt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0-tub-by.yandex.net/i?id=881465307-34-72&amp;n=21" TargetMode="External"/><Relationship Id="rId7" Type="http://schemas.openxmlformats.org/officeDocument/2006/relationships/hyperlink" Target="http://www.notus.com.ua/data/big/725529.jpg" TargetMode="External"/><Relationship Id="rId2" Type="http://schemas.openxmlformats.org/officeDocument/2006/relationships/hyperlink" Target="http://prezentacii.com/uploads/posts/2012-12/1355594145_uchimsya-pisat-cifr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mooviz.net/uploads/posts/2010-07/1279369097_0-1.jpg" TargetMode="External"/><Relationship Id="rId5" Type="http://schemas.openxmlformats.org/officeDocument/2006/relationships/hyperlink" Target="http://www.on33.ru/newssql0006/1361.jpg" TargetMode="External"/><Relationship Id="rId4" Type="http://schemas.openxmlformats.org/officeDocument/2006/relationships/hyperlink" Target="http://www.ipb.su/uploads/ipbsu/podarizhizn/post-11-13289495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5759587"/>
              </p:ext>
            </p:extLst>
          </p:nvPr>
        </p:nvGraphicFramePr>
        <p:xfrm>
          <a:off x="-86488" y="0"/>
          <a:ext cx="9316976" cy="6986920"/>
        </p:xfrm>
        <a:graphic>
          <a:graphicData uri="http://schemas.openxmlformats.org/presentationml/2006/ole">
            <p:oleObj spid="_x0000_s1035" name="Презентация" r:id="rId3" imgW="4570640" imgH="3427597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1207874"/>
            <a:ext cx="6048672" cy="1357030"/>
          </a:xfrm>
        </p:spPr>
        <p:txBody>
          <a:bodyPr>
            <a:noAutofit/>
          </a:bodyPr>
          <a:lstStyle/>
          <a:p>
            <a:pPr algn="just"/>
            <a:r>
              <a:rPr lang="ru-RU" sz="6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Число и цифра</a:t>
            </a:r>
            <a:endParaRPr lang="ru-RU" sz="6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6009" y="6165301"/>
            <a:ext cx="4965037" cy="498301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2708920"/>
            <a:ext cx="2376264" cy="2949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1734" y="3224692"/>
            <a:ext cx="3404401" cy="3178719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/>
        </p:nvSpPr>
        <p:spPr>
          <a:xfrm>
            <a:off x="5220072" y="5229200"/>
            <a:ext cx="3579912" cy="1371600"/>
          </a:xfrm>
          <a:prstGeom prst="rect">
            <a:avLst/>
          </a:prstGeom>
          <a:solidFill>
            <a:srgbClr val="D9B483">
              <a:alpha val="60000"/>
            </a:srgbClr>
          </a:solidFill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kern="0" dirty="0" smtClean="0">
                <a:solidFill>
                  <a:srgbClr val="0014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kern="0" dirty="0">
              <a:solidFill>
                <a:srgbClr val="0014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>
                <a:solidFill>
                  <a:srgbClr val="0014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b="0" kern="0" dirty="0" smtClean="0">
                <a:solidFill>
                  <a:srgbClr val="001400"/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rgbClr val="0014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14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14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14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1400"/>
              </a:solidFill>
              <a:latin typeface="Arial"/>
              <a:cs typeface="Arial"/>
            </a:endParaRPr>
          </a:p>
          <a:p>
            <a:endParaRPr lang="ru-RU" dirty="0">
              <a:solidFill>
                <a:srgbClr val="0014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70892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5736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1500" y="3573463"/>
            <a:ext cx="3313113" cy="3095625"/>
          </a:xfrm>
          <a:prstGeom prst="rect">
            <a:avLst/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AutoShape 20" descr="Дранка"/>
          <p:cNvSpPr>
            <a:spLocks noChangeArrowheads="1"/>
          </p:cNvSpPr>
          <p:nvPr/>
        </p:nvSpPr>
        <p:spPr bwMode="auto">
          <a:xfrm>
            <a:off x="5508625" y="2420938"/>
            <a:ext cx="3635375" cy="1154112"/>
          </a:xfrm>
          <a:prstGeom prst="flowChartExtract">
            <a:avLst/>
          </a:prstGeom>
          <a:solidFill>
            <a:srgbClr val="92D050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51500" y="4581525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651500" y="55895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35825" y="3573463"/>
            <a:ext cx="0" cy="30956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7019925" y="2636838"/>
            <a:ext cx="576263" cy="86518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7</a:t>
            </a:r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6227763" y="472440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44" name="WordArt 28"/>
          <p:cNvSpPr>
            <a:spLocks noChangeArrowheads="1" noChangeShapeType="1" noTextEdit="1"/>
          </p:cNvSpPr>
          <p:nvPr/>
        </p:nvSpPr>
        <p:spPr bwMode="auto">
          <a:xfrm>
            <a:off x="6300788" y="573405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245" name="WordArt 29"/>
          <p:cNvSpPr>
            <a:spLocks noChangeArrowheads="1" noChangeShapeType="1" noTextEdit="1"/>
          </p:cNvSpPr>
          <p:nvPr/>
        </p:nvSpPr>
        <p:spPr bwMode="auto">
          <a:xfrm>
            <a:off x="7812088" y="573405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7740650" y="472440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7740650" y="3716338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36"/>
            <a:ext cx="1254976" cy="12129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34" y="99507"/>
            <a:ext cx="1254976" cy="12129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94" y="99507"/>
            <a:ext cx="1254976" cy="121294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70" y="116632"/>
            <a:ext cx="1254976" cy="12129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54954"/>
            <a:ext cx="1254976" cy="121294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82" y="154954"/>
            <a:ext cx="1254976" cy="121294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1254976" cy="1212944"/>
          </a:xfrm>
          <a:prstGeom prst="rect">
            <a:avLst/>
          </a:prstGeom>
        </p:spPr>
      </p:pic>
      <p:pic>
        <p:nvPicPr>
          <p:cNvPr id="21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69" y="4052304"/>
            <a:ext cx="2066373" cy="2785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97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5896E-6 L -0.73524 0.1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65896E-6 L -0.49375 0.16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6 L -0.25312 0.173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8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7 L -0.01354 0.186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9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78035E-8 L 0.17327 -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607E-6 L -0.18125 1.15607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341E-7 L 0.20695 0.176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802E-7 L -0.16545 6.93802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96532E-6 L 0.18125 1.9653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6 L 0.43542 0.173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8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8125 -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4209E-6 L -0.18107 -4.5420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animBg="1"/>
      <p:bldP spid="9241" grpId="1" animBg="1"/>
      <p:bldP spid="9243" grpId="0" animBg="1"/>
      <p:bldP spid="9243" grpId="1" animBg="1"/>
      <p:bldP spid="9244" grpId="0" animBg="1"/>
      <p:bldP spid="9244" grpId="1"/>
      <p:bldP spid="9245" grpId="0" animBg="1"/>
      <p:bldP spid="9245" grpId="1"/>
      <p:bldP spid="9246" grpId="0" animBg="1"/>
      <p:bldP spid="9246" grpId="1" animBg="1"/>
      <p:bldP spid="9247" grpId="0" animBg="1"/>
      <p:bldP spid="92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22"/>
          <p:cNvGrpSpPr>
            <a:grpSpLocks/>
          </p:cNvGrpSpPr>
          <p:nvPr/>
        </p:nvGrpSpPr>
        <p:grpSpPr bwMode="auto">
          <a:xfrm>
            <a:off x="2843213" y="620713"/>
            <a:ext cx="5832475" cy="1150937"/>
            <a:chOff x="1474" y="2024"/>
            <a:chExt cx="2812" cy="576"/>
          </a:xfrm>
        </p:grpSpPr>
        <p:sp>
          <p:nvSpPr>
            <p:cNvPr id="29739" name="Rectangle 17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0" name="Rectangle 18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1" name="Rectangle 19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2" name="Rectangle 20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43" name="Rectangle 21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9700" name="Group 23"/>
          <p:cNvGrpSpPr>
            <a:grpSpLocks/>
          </p:cNvGrpSpPr>
          <p:nvPr/>
        </p:nvGrpSpPr>
        <p:grpSpPr bwMode="auto">
          <a:xfrm>
            <a:off x="2843213" y="2205038"/>
            <a:ext cx="5832475" cy="1150937"/>
            <a:chOff x="1474" y="2024"/>
            <a:chExt cx="2812" cy="576"/>
          </a:xfrm>
        </p:grpSpPr>
        <p:sp>
          <p:nvSpPr>
            <p:cNvPr id="29734" name="Rectangle 24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5" name="Rectangle 25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6" name="Rectangle 26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7" name="Rectangle 27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8" name="Rectangle 28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29"/>
          <p:cNvGrpSpPr>
            <a:grpSpLocks/>
          </p:cNvGrpSpPr>
          <p:nvPr/>
        </p:nvGrpSpPr>
        <p:grpSpPr bwMode="auto">
          <a:xfrm>
            <a:off x="2843213" y="3805237"/>
            <a:ext cx="5832475" cy="1150938"/>
            <a:chOff x="1474" y="2024"/>
            <a:chExt cx="2812" cy="576"/>
          </a:xfrm>
        </p:grpSpPr>
        <p:sp>
          <p:nvSpPr>
            <p:cNvPr id="29729" name="Rectangle 30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0" name="Rectangle 31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1" name="Rectangle 32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2" name="Rectangle 33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33" name="Rectangle 34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9702" name="Group 35"/>
          <p:cNvGrpSpPr>
            <a:grpSpLocks/>
          </p:cNvGrpSpPr>
          <p:nvPr/>
        </p:nvGrpSpPr>
        <p:grpSpPr bwMode="auto">
          <a:xfrm>
            <a:off x="2843213" y="5373687"/>
            <a:ext cx="5832475" cy="1150937"/>
            <a:chOff x="1474" y="2024"/>
            <a:chExt cx="2812" cy="576"/>
          </a:xfrm>
        </p:grpSpPr>
        <p:sp>
          <p:nvSpPr>
            <p:cNvPr id="29724" name="Rectangle 36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5" name="Rectangle 37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6" name="Rectangle 38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7" name="Rectangle 39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8" name="Rectangle 40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3" name="Text Box 41"/>
          <p:cNvSpPr txBox="1">
            <a:spLocks noChangeArrowheads="1"/>
          </p:cNvSpPr>
          <p:nvPr/>
        </p:nvSpPr>
        <p:spPr bwMode="auto">
          <a:xfrm>
            <a:off x="4140200" y="476250"/>
            <a:ext cx="7921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04" name="Text Box 42"/>
          <p:cNvSpPr txBox="1">
            <a:spLocks noChangeArrowheads="1"/>
          </p:cNvSpPr>
          <p:nvPr/>
        </p:nvSpPr>
        <p:spPr bwMode="auto">
          <a:xfrm>
            <a:off x="4140200" y="2060575"/>
            <a:ext cx="7921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05" name="Text Box 45"/>
          <p:cNvSpPr txBox="1">
            <a:spLocks noChangeArrowheads="1"/>
          </p:cNvSpPr>
          <p:nvPr/>
        </p:nvSpPr>
        <p:spPr bwMode="auto">
          <a:xfrm>
            <a:off x="4140200" y="3141663"/>
            <a:ext cx="720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706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720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707" name="Text Box 47"/>
          <p:cNvSpPr txBox="1">
            <a:spLocks noChangeArrowheads="1"/>
          </p:cNvSpPr>
          <p:nvPr/>
        </p:nvSpPr>
        <p:spPr bwMode="auto">
          <a:xfrm>
            <a:off x="6588125" y="5213350"/>
            <a:ext cx="503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9708" name="Text Box 48"/>
          <p:cNvSpPr txBox="1">
            <a:spLocks noChangeArrowheads="1"/>
          </p:cNvSpPr>
          <p:nvPr/>
        </p:nvSpPr>
        <p:spPr bwMode="auto">
          <a:xfrm>
            <a:off x="6588125" y="3644900"/>
            <a:ext cx="503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9709" name="Text Box 49"/>
          <p:cNvSpPr txBox="1">
            <a:spLocks noChangeArrowheads="1"/>
          </p:cNvSpPr>
          <p:nvPr/>
        </p:nvSpPr>
        <p:spPr bwMode="auto">
          <a:xfrm>
            <a:off x="6516688" y="2133600"/>
            <a:ext cx="503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9710" name="Text Box 50"/>
          <p:cNvSpPr txBox="1">
            <a:spLocks noChangeArrowheads="1"/>
          </p:cNvSpPr>
          <p:nvPr/>
        </p:nvSpPr>
        <p:spPr bwMode="auto">
          <a:xfrm>
            <a:off x="6516688" y="549275"/>
            <a:ext cx="503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364163" y="1995488"/>
            <a:ext cx="9366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2987675" y="476250"/>
            <a:ext cx="9366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5291138" y="5235575"/>
            <a:ext cx="9366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5364163" y="404813"/>
            <a:ext cx="7191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1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5292725" y="3579813"/>
            <a:ext cx="7191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1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3059113" y="2060575"/>
            <a:ext cx="7191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1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2987675" y="3644900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7740650" y="2060575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7740650" y="476250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2987675" y="5235575"/>
            <a:ext cx="6492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7596188" y="3651250"/>
            <a:ext cx="9366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6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7667625" y="5157788"/>
            <a:ext cx="7191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002060"/>
                </a:solidFill>
              </a:rPr>
              <a:t>1</a:t>
            </a:r>
            <a:endParaRPr lang="ru-RU" altLang="ru-RU" sz="8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1" y="267914"/>
            <a:ext cx="945465" cy="93699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27" y="290747"/>
            <a:ext cx="945465" cy="9369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5" y="1302544"/>
            <a:ext cx="9445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32" y="1290752"/>
            <a:ext cx="9445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" y="2320738"/>
            <a:ext cx="945465" cy="93699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32" y="2308832"/>
            <a:ext cx="945465" cy="936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" y="3237212"/>
            <a:ext cx="980315" cy="9803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88" y="4170820"/>
            <a:ext cx="2431080" cy="2568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643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" grpId="0"/>
      <p:bldP spid="33844" grpId="0"/>
      <p:bldP spid="33845" grpId="0"/>
      <p:bldP spid="33846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/>
      <p:bldP spid="338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32503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Помогите Ване решить круговые примеры</a:t>
            </a:r>
            <a:endParaRPr lang="ru-RU" sz="40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37749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393" y="414908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4536" y="487196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0488" y="368741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3774" y="206726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9452" y="533363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870" y="1783261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5896" y="319854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4+1</a:t>
            </a:r>
          </a:p>
        </p:txBody>
      </p:sp>
      <p:sp>
        <p:nvSpPr>
          <p:cNvPr id="21" name="Стрелка вправо 20"/>
          <p:cNvSpPr/>
          <p:nvPr/>
        </p:nvSpPr>
        <p:spPr>
          <a:xfrm rot="20384716">
            <a:off x="1798409" y="2508574"/>
            <a:ext cx="959363" cy="32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6601236">
            <a:off x="3478674" y="2818811"/>
            <a:ext cx="959363" cy="32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8975848">
            <a:off x="4936018" y="3041499"/>
            <a:ext cx="959363" cy="32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6410">
            <a:off x="6403424" y="3023807"/>
            <a:ext cx="969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2262">
            <a:off x="7118546" y="4635411"/>
            <a:ext cx="969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5772">
            <a:off x="5686047" y="5480839"/>
            <a:ext cx="969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557">
            <a:off x="2791870" y="4811265"/>
            <a:ext cx="969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9505">
            <a:off x="666638" y="3567139"/>
            <a:ext cx="969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4097733"/>
            <a:ext cx="1944215" cy="2620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6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1190098" cy="1431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" y="1533652"/>
            <a:ext cx="1033505" cy="1312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1058595" cy="1227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56792"/>
            <a:ext cx="994490" cy="1082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задачу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1033505" cy="13123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1088500" cy="1262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45" y="1524596"/>
            <a:ext cx="1047130" cy="1214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792"/>
            <a:ext cx="1055067" cy="1148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2340" y="278092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5012" y="2780928"/>
            <a:ext cx="117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5391" y="2742081"/>
            <a:ext cx="118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=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7185" y="2750150"/>
            <a:ext cx="55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371703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Вот задумал Ёж друзей</a:t>
            </a:r>
          </a:p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Пригласить на юбилей.</a:t>
            </a:r>
          </a:p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Пригласил двух Медвежат,</a:t>
            </a:r>
          </a:p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Трёх Зайчат и двух Бельчат.</a:t>
            </a:r>
          </a:p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Посчитайте-ка скорей, </a:t>
            </a:r>
          </a:p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у Ежа друзей.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89511"/>
            <a:ext cx="2520280" cy="2568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8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mph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9" b="14664"/>
          <a:stretch/>
        </p:blipFill>
        <p:spPr>
          <a:xfrm>
            <a:off x="3203848" y="927779"/>
            <a:ext cx="1418110" cy="134484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9" b="14664"/>
          <a:stretch/>
        </p:blipFill>
        <p:spPr>
          <a:xfrm>
            <a:off x="827584" y="927779"/>
            <a:ext cx="1418110" cy="134484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9" b="14664"/>
          <a:stretch/>
        </p:blipFill>
        <p:spPr>
          <a:xfrm>
            <a:off x="5652120" y="943240"/>
            <a:ext cx="1418110" cy="134484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9" b="14664"/>
          <a:stretch/>
        </p:blipFill>
        <p:spPr>
          <a:xfrm>
            <a:off x="7511799" y="1969605"/>
            <a:ext cx="1418110" cy="134484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9" b="14664"/>
          <a:stretch/>
        </p:blipFill>
        <p:spPr>
          <a:xfrm>
            <a:off x="7524328" y="4077072"/>
            <a:ext cx="1418110" cy="1344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6828" y="4077072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5351" y="2040649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7149" y="943240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6933" y="943240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7975" y="943240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27584" y="3501008"/>
            <a:ext cx="52995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27584" y="2288084"/>
            <a:ext cx="614417" cy="12129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47864" y="2272623"/>
            <a:ext cx="433095" cy="1228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2"/>
          </p:cNvCxnSpPr>
          <p:nvPr/>
        </p:nvCxnSpPr>
        <p:spPr>
          <a:xfrm flipV="1">
            <a:off x="6127149" y="2288084"/>
            <a:ext cx="234026" cy="12129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27149" y="3501008"/>
            <a:ext cx="1584176" cy="19209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127149" y="3314449"/>
            <a:ext cx="1859679" cy="186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065" y="2178929"/>
            <a:ext cx="8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2643" y="2322193"/>
            <a:ext cx="8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0734" y="2322193"/>
            <a:ext cx="8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5165" y="2626566"/>
            <a:ext cx="8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rebuchet MS"/>
                <a:cs typeface="Arial" panose="020B0604020202020204" pitchFamily="34" charset="0"/>
              </a:rPr>
              <a:t>&gt;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" y="2642027"/>
            <a:ext cx="704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2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>
            <a:off x="624777" y="2606628"/>
            <a:ext cx="6992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" name="Прямоугольник 5120"/>
          <p:cNvSpPr/>
          <p:nvPr/>
        </p:nvSpPr>
        <p:spPr>
          <a:xfrm>
            <a:off x="1307581" y="2626566"/>
            <a:ext cx="704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7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4289511"/>
            <a:ext cx="2431080" cy="2568489"/>
          </a:xfrm>
          <a:prstGeom prst="rect">
            <a:avLst/>
          </a:prstGeom>
        </p:spPr>
      </p:pic>
      <p:sp>
        <p:nvSpPr>
          <p:cNvPr id="5123" name="Скругленная прямоугольная выноска 5122"/>
          <p:cNvSpPr/>
          <p:nvPr/>
        </p:nvSpPr>
        <p:spPr>
          <a:xfrm>
            <a:off x="1403648" y="3861048"/>
            <a:ext cx="3649534" cy="1139934"/>
          </a:xfrm>
          <a:prstGeom prst="wedgeRoundRectCallout">
            <a:avLst>
              <a:gd name="adj1" fmla="val -55222"/>
              <a:gd name="adj2" fmla="val 663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TextBox 5123"/>
          <p:cNvSpPr txBox="1"/>
          <p:nvPr/>
        </p:nvSpPr>
        <p:spPr>
          <a:xfrm>
            <a:off x="1187624" y="3861048"/>
            <a:ext cx="402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домики чисел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416 L 0.24688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88 -0.00416 L 0.31181 -0.16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12139E-6 L 0.47048 0.01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12139E-6 L 0.47048 3.1213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49 2.19653E-6 L 0.57848 -0.033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1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48 0.01041 L 0.72413 0.273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13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5120" grpId="0"/>
      <p:bldP spid="5120" grpId="1"/>
      <p:bldP spid="5120" grpId="2"/>
      <p:bldP spid="5121" grpId="0"/>
      <p:bldP spid="5121" grpId="1"/>
      <p:bldP spid="512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362" y="2335741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335741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1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4953" y="232823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</a:t>
            </a:r>
            <a:endParaRPr lang="ru-RU" sz="1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933055"/>
            <a:ext cx="2066373" cy="2785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8367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Разгадайте ребус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4882306"/>
              </p:ext>
            </p:extLst>
          </p:nvPr>
        </p:nvGraphicFramePr>
        <p:xfrm>
          <a:off x="-148185" y="0"/>
          <a:ext cx="9316976" cy="6986920"/>
        </p:xfrm>
        <a:graphic>
          <a:graphicData uri="http://schemas.openxmlformats.org/presentationml/2006/ole">
            <p:oleObj spid="_x0000_s2059" name="Презентация" r:id="rId3" imgW="4570640" imgH="3427597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6030416" cy="202161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  <a:endParaRPr lang="ru-RU" sz="8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6009" y="6165301"/>
            <a:ext cx="4965037" cy="498301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2262" y="3364345"/>
            <a:ext cx="2471945" cy="306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39" y="3364345"/>
            <a:ext cx="3533497" cy="329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0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5759587"/>
              </p:ext>
            </p:extLst>
          </p:nvPr>
        </p:nvGraphicFramePr>
        <p:xfrm>
          <a:off x="-86488" y="0"/>
          <a:ext cx="9316976" cy="6986920"/>
        </p:xfrm>
        <a:graphic>
          <a:graphicData uri="http://schemas.openxmlformats.org/presentationml/2006/ole">
            <p:oleObj spid="_x0000_s30722" name="Презентация" r:id="rId3" imgW="4570640" imgH="3427597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1207874"/>
            <a:ext cx="6048672" cy="1357030"/>
          </a:xfrm>
        </p:spPr>
        <p:txBody>
          <a:bodyPr>
            <a:noAutofit/>
          </a:bodyPr>
          <a:lstStyle/>
          <a:p>
            <a:pPr algn="just"/>
            <a:r>
              <a:rPr lang="ru-RU" sz="6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Число и цифра</a:t>
            </a:r>
            <a:endParaRPr lang="ru-RU" sz="6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165301"/>
            <a:ext cx="4979127" cy="498301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2708920"/>
            <a:ext cx="2376264" cy="2949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1734" y="3224692"/>
            <a:ext cx="3404401" cy="31787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16216" y="270892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dirty="0"/>
          </a:p>
        </p:txBody>
      </p:sp>
      <p:sp>
        <p:nvSpPr>
          <p:cNvPr id="11" name="Подзаголовок 2"/>
          <p:cNvSpPr>
            <a:spLocks noGrp="1"/>
          </p:cNvSpPr>
          <p:nvPr/>
        </p:nvSpPr>
        <p:spPr>
          <a:xfrm>
            <a:off x="5220072" y="5229200"/>
            <a:ext cx="3579912" cy="1371600"/>
          </a:xfrm>
          <a:prstGeom prst="rect">
            <a:avLst/>
          </a:prstGeom>
          <a:solidFill>
            <a:srgbClr val="D9B483">
              <a:alpha val="60000"/>
            </a:srgbClr>
          </a:solidFill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kern="0" dirty="0" smtClean="0">
                <a:solidFill>
                  <a:srgbClr val="0014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kern="0" dirty="0">
              <a:solidFill>
                <a:srgbClr val="0014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>
                <a:solidFill>
                  <a:srgbClr val="0014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b="0" kern="0" smtClean="0">
                <a:solidFill>
                  <a:srgbClr val="001400"/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rgbClr val="0014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14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14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14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1400"/>
              </a:solidFill>
              <a:latin typeface="Arial"/>
              <a:cs typeface="Arial"/>
            </a:endParaRPr>
          </a:p>
          <a:p>
            <a:endParaRPr lang="ru-RU" dirty="0">
              <a:solidFill>
                <a:srgbClr val="0014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6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98080" cy="114300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40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4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05506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hlinkClick r:id="rId2"/>
              </a:rPr>
              <a:t>http://prezentacii.com/uploads/posts/2012-12/1355594145_uchimsya-pisat-cifry.jpg</a:t>
            </a:r>
            <a:endParaRPr lang="ru-RU" sz="2400" dirty="0" smtClean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hlinkClick r:id="rId3"/>
              </a:rPr>
              <a:t>http://im0-tub-by.yandex.net/i?id=881465307-34-72&amp;n=21</a:t>
            </a:r>
            <a:endParaRPr lang="ru-RU" sz="2400" dirty="0" smtClean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hlinkClick r:id="rId4"/>
              </a:rPr>
              <a:t>http://www.ipb.su/uploads/ipbsu/podarizhizn/post-11-1328949502.jpg</a:t>
            </a:r>
            <a:endParaRPr lang="ru-RU" sz="2400" dirty="0" smtClean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hlinkClick r:id="rId5"/>
              </a:rPr>
              <a:t>http://www.on33.ru/newssql0006/1361.jpg</a:t>
            </a:r>
            <a:endParaRPr lang="ru-RU" sz="2400" dirty="0" smtClean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hlinkClick r:id="rId6"/>
              </a:rPr>
              <a:t>http://hdmooviz.net/uploads/posts/2010-07/1279369097_0-1.jpg</a:t>
            </a:r>
            <a:endParaRPr lang="ru-RU" sz="2400" dirty="0" smtClean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hlinkClick r:id="rId7"/>
              </a:rPr>
              <a:t>http://www.notus.com.ua/data/big/725529.jpg</a:t>
            </a:r>
            <a:endParaRPr lang="ru-RU" sz="2400" dirty="0" smtClean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endParaRPr lang="ru-RU" sz="2000" dirty="0">
              <a:solidFill>
                <a:srgbClr val="0014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2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02961" y="228600"/>
            <a:ext cx="61460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Arial" charset="0"/>
              </a:rPr>
              <a:t>Назовите предыдущее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Arial" charset="0"/>
              </a:rPr>
              <a:t>и последующее число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051050" y="2492375"/>
          <a:ext cx="5184775" cy="2376488"/>
        </p:xfrm>
        <a:graphic>
          <a:graphicData uri="http://schemas.openxmlformats.org/drawingml/2006/table">
            <a:tbl>
              <a:tblPr/>
              <a:tblGrid>
                <a:gridCol w="1512888"/>
                <a:gridCol w="1728787"/>
                <a:gridCol w="1943100"/>
              </a:tblGrid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4114800" y="2895600"/>
            <a:ext cx="81724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49CD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8460" name="WordArt 28"/>
          <p:cNvSpPr>
            <a:spLocks noChangeArrowheads="1" noChangeShapeType="1" noTextEdit="1"/>
          </p:cNvSpPr>
          <p:nvPr/>
        </p:nvSpPr>
        <p:spPr bwMode="auto">
          <a:xfrm>
            <a:off x="2514600" y="2971800"/>
            <a:ext cx="83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83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462" name="WordArt 30"/>
          <p:cNvSpPr>
            <a:spLocks noChangeArrowheads="1" noChangeShapeType="1" noTextEdit="1"/>
          </p:cNvSpPr>
          <p:nvPr/>
        </p:nvSpPr>
        <p:spPr bwMode="auto">
          <a:xfrm>
            <a:off x="2514600" y="2904728"/>
            <a:ext cx="83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8463" name="WordArt 31"/>
          <p:cNvSpPr>
            <a:spLocks noChangeArrowheads="1" noChangeShapeType="1" noTextEdit="1"/>
          </p:cNvSpPr>
          <p:nvPr/>
        </p:nvSpPr>
        <p:spPr bwMode="auto">
          <a:xfrm>
            <a:off x="5715000" y="2867025"/>
            <a:ext cx="9144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1" name="WordArt 30"/>
          <p:cNvSpPr>
            <a:spLocks noChangeArrowheads="1" noChangeShapeType="1" noTextEdit="1"/>
          </p:cNvSpPr>
          <p:nvPr/>
        </p:nvSpPr>
        <p:spPr bwMode="auto">
          <a:xfrm>
            <a:off x="4093840" y="2781300"/>
            <a:ext cx="83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2" name="WordArt 30"/>
          <p:cNvSpPr>
            <a:spLocks noChangeArrowheads="1" noChangeShapeType="1" noTextEdit="1"/>
          </p:cNvSpPr>
          <p:nvPr/>
        </p:nvSpPr>
        <p:spPr bwMode="auto">
          <a:xfrm>
            <a:off x="2561771" y="2816093"/>
            <a:ext cx="83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5791200" y="2824162"/>
            <a:ext cx="83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072358"/>
            <a:ext cx="2066373" cy="2785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98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/>
      <p:bldP spid="18460" grpId="0" animBg="1"/>
      <p:bldP spid="18460" grpId="1"/>
      <p:bldP spid="18460" grpId="2"/>
      <p:bldP spid="18461" grpId="0" animBg="1"/>
      <p:bldP spid="18461" grpId="1"/>
      <p:bldP spid="18461" grpId="2"/>
      <p:bldP spid="18462" grpId="0" animBg="1"/>
      <p:bldP spid="18462" grpId="1"/>
      <p:bldP spid="18463" grpId="0" animBg="1"/>
      <p:bldP spid="18463" grpId="1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9799010"/>
              </p:ext>
            </p:extLst>
          </p:nvPr>
        </p:nvGraphicFramePr>
        <p:xfrm>
          <a:off x="2771800" y="2636912"/>
          <a:ext cx="607233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084"/>
                <a:gridCol w="1518084"/>
                <a:gridCol w="1518084"/>
                <a:gridCol w="1518084"/>
              </a:tblGrid>
              <a:tr h="363984">
                <a:tc>
                  <a:txBody>
                    <a:bodyPr/>
                    <a:lstStyle/>
                    <a:p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6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2627784" y="1448080"/>
            <a:ext cx="6120680" cy="1163216"/>
          </a:xfrm>
          <a:prstGeom prst="triangle">
            <a:avLst>
              <a:gd name="adj" fmla="val 5023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1583025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5" y="259868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3614351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614551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5" y="5661248"/>
            <a:ext cx="982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1455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Наберите число 6 из трёх чисел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3680005"/>
            <a:ext cx="2842476" cy="29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28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196752"/>
            <a:ext cx="7740352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66FF"/>
                </a:solidFill>
              </a:rPr>
              <a:t> </a:t>
            </a:r>
            <a:endParaRPr lang="ru-RU" altLang="ru-RU" dirty="0">
              <a:solidFill>
                <a:srgbClr val="0066FF"/>
              </a:solidFill>
            </a:endParaRPr>
          </a:p>
          <a:p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Семеро одного не ждут.</a:t>
            </a:r>
          </a:p>
          <a:p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 раз отмерь –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отрежь.</a:t>
            </a:r>
          </a:p>
          <a:p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 на неделе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семи нянек дитя без глазу.</a:t>
            </a:r>
          </a:p>
          <a:p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 бед –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ответ.</a:t>
            </a:r>
          </a:p>
          <a:p>
            <a:pPr>
              <a:buFont typeface="Wingdings" pitchFamily="2" charset="2"/>
              <a:buNone/>
            </a:pPr>
            <a:endParaRPr lang="ru-RU" altLang="ru-RU" dirty="0">
              <a:solidFill>
                <a:srgbClr val="0066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7944"/>
            <a:ext cx="2483768" cy="280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9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4437112"/>
            <a:ext cx="5975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лесами, над рекой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Семицветный мост дугой.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 мог я встать на мост,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 рукой достал до звёзд.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1259632" y="404664"/>
            <a:ext cx="6939460" cy="5074292"/>
            <a:chOff x="-56" y="328"/>
            <a:chExt cx="6144" cy="5712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24" y="328"/>
              <a:ext cx="5136" cy="5712"/>
              <a:chOff x="144" y="432"/>
              <a:chExt cx="5136" cy="5712"/>
            </a:xfrm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192" y="432"/>
                <a:ext cx="5088" cy="5568"/>
              </a:xfrm>
              <a:custGeom>
                <a:avLst/>
                <a:gdLst>
                  <a:gd name="T0" fmla="*/ 599 w 21600"/>
                  <a:gd name="T1" fmla="*/ 0 h 21600"/>
                  <a:gd name="T2" fmla="*/ 131 w 21600"/>
                  <a:gd name="T3" fmla="*/ 721 h 21600"/>
                  <a:gd name="T4" fmla="*/ 599 w 21600"/>
                  <a:gd name="T5" fmla="*/ 315 h 21600"/>
                  <a:gd name="T6" fmla="*/ 1067 w 21600"/>
                  <a:gd name="T7" fmla="*/ 72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740" y="10836"/>
                    </a:moveTo>
                    <a:cubicBezTo>
                      <a:pt x="4740" y="10824"/>
                      <a:pt x="4740" y="10812"/>
                      <a:pt x="4740" y="10800"/>
                    </a:cubicBezTo>
                    <a:cubicBezTo>
                      <a:pt x="4740" y="7453"/>
                      <a:pt x="7453" y="4740"/>
                      <a:pt x="10800" y="4740"/>
                    </a:cubicBezTo>
                    <a:cubicBezTo>
                      <a:pt x="14146" y="4740"/>
                      <a:pt x="16860" y="7453"/>
                      <a:pt x="16860" y="10800"/>
                    </a:cubicBezTo>
                    <a:cubicBezTo>
                      <a:pt x="16860" y="10812"/>
                      <a:pt x="16859" y="10824"/>
                      <a:pt x="16859" y="10836"/>
                    </a:cubicBezTo>
                    <a:lnTo>
                      <a:pt x="21599" y="10865"/>
                    </a:lnTo>
                    <a:cubicBezTo>
                      <a:pt x="21599" y="10843"/>
                      <a:pt x="21600" y="1082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21"/>
                      <a:pt x="0" y="10843"/>
                      <a:pt x="0" y="108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144" y="432"/>
                <a:ext cx="5136" cy="5712"/>
              </a:xfrm>
              <a:custGeom>
                <a:avLst/>
                <a:gdLst>
                  <a:gd name="T0" fmla="*/ 611 w 21600"/>
                  <a:gd name="T1" fmla="*/ 0 h 21600"/>
                  <a:gd name="T2" fmla="*/ 30 w 21600"/>
                  <a:gd name="T3" fmla="*/ 743 h 21600"/>
                  <a:gd name="T4" fmla="*/ 611 w 21600"/>
                  <a:gd name="T5" fmla="*/ 74 h 21600"/>
                  <a:gd name="T6" fmla="*/ 1191 w 21600"/>
                  <a:gd name="T7" fmla="*/ 74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95 w 21600"/>
                  <a:gd name="T13" fmla="*/ 0 h 21600"/>
                  <a:gd name="T14" fmla="*/ 21205 w 21600"/>
                  <a:gd name="T15" fmla="*/ 1340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57" y="10629"/>
                    </a:moveTo>
                    <a:cubicBezTo>
                      <a:pt x="1150" y="5315"/>
                      <a:pt x="5485" y="1055"/>
                      <a:pt x="10800" y="1056"/>
                    </a:cubicBezTo>
                    <a:cubicBezTo>
                      <a:pt x="16114" y="1056"/>
                      <a:pt x="20449" y="5315"/>
                      <a:pt x="20542" y="10629"/>
                    </a:cubicBezTo>
                    <a:lnTo>
                      <a:pt x="21598" y="10610"/>
                    </a:lnTo>
                    <a:cubicBezTo>
                      <a:pt x="21494" y="4720"/>
                      <a:pt x="16690" y="-1"/>
                      <a:pt x="10799" y="0"/>
                    </a:cubicBezTo>
                    <a:cubicBezTo>
                      <a:pt x="4909" y="0"/>
                      <a:pt x="105" y="4720"/>
                      <a:pt x="1" y="10610"/>
                    </a:cubicBez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84" y="720"/>
                <a:ext cx="4656" cy="5040"/>
              </a:xfrm>
              <a:custGeom>
                <a:avLst/>
                <a:gdLst>
                  <a:gd name="T0" fmla="*/ 502 w 21600"/>
                  <a:gd name="T1" fmla="*/ 0 h 21600"/>
                  <a:gd name="T2" fmla="*/ 25 w 21600"/>
                  <a:gd name="T3" fmla="*/ 582 h 21600"/>
                  <a:gd name="T4" fmla="*/ 502 w 21600"/>
                  <a:gd name="T5" fmla="*/ 60 h 21600"/>
                  <a:gd name="T6" fmla="*/ 978 w 21600"/>
                  <a:gd name="T7" fmla="*/ 58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8 w 21600"/>
                  <a:gd name="T13" fmla="*/ 0 h 21600"/>
                  <a:gd name="T14" fmla="*/ 21182 w 21600"/>
                  <a:gd name="T15" fmla="*/ 134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5" y="10699"/>
                    </a:moveTo>
                    <a:cubicBezTo>
                      <a:pt x="1150" y="5378"/>
                      <a:pt x="5479" y="1094"/>
                      <a:pt x="10800" y="1095"/>
                    </a:cubicBezTo>
                    <a:cubicBezTo>
                      <a:pt x="16120" y="1095"/>
                      <a:pt x="20449" y="5378"/>
                      <a:pt x="20504" y="10699"/>
                    </a:cubicBezTo>
                    <a:lnTo>
                      <a:pt x="21599" y="10687"/>
                    </a:lnTo>
                    <a:cubicBezTo>
                      <a:pt x="21537" y="4767"/>
                      <a:pt x="16720" y="-1"/>
                      <a:pt x="10799" y="0"/>
                    </a:cubicBezTo>
                    <a:cubicBezTo>
                      <a:pt x="4879" y="0"/>
                      <a:pt x="62" y="4767"/>
                      <a:pt x="0" y="10687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4176" cy="4704"/>
              </a:xfrm>
              <a:custGeom>
                <a:avLst/>
                <a:gdLst>
                  <a:gd name="T0" fmla="*/ 404 w 21600"/>
                  <a:gd name="T1" fmla="*/ 0 h 21600"/>
                  <a:gd name="T2" fmla="*/ 20 w 21600"/>
                  <a:gd name="T3" fmla="*/ 507 h 21600"/>
                  <a:gd name="T4" fmla="*/ 404 w 21600"/>
                  <a:gd name="T5" fmla="*/ 52 h 21600"/>
                  <a:gd name="T6" fmla="*/ 787 w 21600"/>
                  <a:gd name="T7" fmla="*/ 50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4 w 21600"/>
                  <a:gd name="T13" fmla="*/ 0 h 21600"/>
                  <a:gd name="T14" fmla="*/ 21186 w 21600"/>
                  <a:gd name="T15" fmla="*/ 134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5" y="10699"/>
                    </a:moveTo>
                    <a:cubicBezTo>
                      <a:pt x="1150" y="5378"/>
                      <a:pt x="5479" y="1094"/>
                      <a:pt x="10800" y="1095"/>
                    </a:cubicBezTo>
                    <a:cubicBezTo>
                      <a:pt x="16120" y="1095"/>
                      <a:pt x="20449" y="5378"/>
                      <a:pt x="20504" y="10699"/>
                    </a:cubicBezTo>
                    <a:lnTo>
                      <a:pt x="21599" y="10687"/>
                    </a:lnTo>
                    <a:cubicBezTo>
                      <a:pt x="21537" y="4767"/>
                      <a:pt x="16720" y="-1"/>
                      <a:pt x="10799" y="0"/>
                    </a:cubicBezTo>
                    <a:cubicBezTo>
                      <a:pt x="4879" y="0"/>
                      <a:pt x="62" y="4767"/>
                      <a:pt x="0" y="10687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816" y="1104"/>
                <a:ext cx="3792" cy="4320"/>
              </a:xfrm>
              <a:custGeom>
                <a:avLst/>
                <a:gdLst>
                  <a:gd name="T0" fmla="*/ 333 w 21600"/>
                  <a:gd name="T1" fmla="*/ 0 h 21600"/>
                  <a:gd name="T2" fmla="*/ 17 w 21600"/>
                  <a:gd name="T3" fmla="*/ 428 h 21600"/>
                  <a:gd name="T4" fmla="*/ 333 w 21600"/>
                  <a:gd name="T5" fmla="*/ 44 h 21600"/>
                  <a:gd name="T6" fmla="*/ 649 w 21600"/>
                  <a:gd name="T7" fmla="*/ 4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4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5" y="10699"/>
                    </a:moveTo>
                    <a:cubicBezTo>
                      <a:pt x="1150" y="5378"/>
                      <a:pt x="5479" y="1094"/>
                      <a:pt x="10800" y="1095"/>
                    </a:cubicBezTo>
                    <a:cubicBezTo>
                      <a:pt x="16120" y="1095"/>
                      <a:pt x="20449" y="5378"/>
                      <a:pt x="20504" y="10699"/>
                    </a:cubicBezTo>
                    <a:lnTo>
                      <a:pt x="21599" y="10687"/>
                    </a:lnTo>
                    <a:cubicBezTo>
                      <a:pt x="21537" y="4767"/>
                      <a:pt x="16720" y="-1"/>
                      <a:pt x="10799" y="0"/>
                    </a:cubicBezTo>
                    <a:cubicBezTo>
                      <a:pt x="4879" y="0"/>
                      <a:pt x="62" y="4767"/>
                      <a:pt x="0" y="10687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3408" cy="3984"/>
              </a:xfrm>
              <a:custGeom>
                <a:avLst/>
                <a:gdLst>
                  <a:gd name="T0" fmla="*/ 269 w 21600"/>
                  <a:gd name="T1" fmla="*/ 0 h 21600"/>
                  <a:gd name="T2" fmla="*/ 14 w 21600"/>
                  <a:gd name="T3" fmla="*/ 364 h 21600"/>
                  <a:gd name="T4" fmla="*/ 269 w 21600"/>
                  <a:gd name="T5" fmla="*/ 37 h 21600"/>
                  <a:gd name="T6" fmla="*/ 524 w 21600"/>
                  <a:gd name="T7" fmla="*/ 36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8 w 21600"/>
                  <a:gd name="T13" fmla="*/ 0 h 21600"/>
                  <a:gd name="T14" fmla="*/ 21182 w 21600"/>
                  <a:gd name="T15" fmla="*/ 134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5" y="10699"/>
                    </a:moveTo>
                    <a:cubicBezTo>
                      <a:pt x="1150" y="5378"/>
                      <a:pt x="5479" y="1094"/>
                      <a:pt x="10800" y="1095"/>
                    </a:cubicBezTo>
                    <a:cubicBezTo>
                      <a:pt x="16120" y="1095"/>
                      <a:pt x="20449" y="5378"/>
                      <a:pt x="20504" y="10699"/>
                    </a:cubicBezTo>
                    <a:lnTo>
                      <a:pt x="21599" y="10687"/>
                    </a:lnTo>
                    <a:cubicBezTo>
                      <a:pt x="21537" y="4767"/>
                      <a:pt x="16720" y="-1"/>
                      <a:pt x="10799" y="0"/>
                    </a:cubicBezTo>
                    <a:cubicBezTo>
                      <a:pt x="4879" y="0"/>
                      <a:pt x="62" y="4767"/>
                      <a:pt x="0" y="1068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3072" cy="3552"/>
              </a:xfrm>
              <a:custGeom>
                <a:avLst/>
                <a:gdLst>
                  <a:gd name="T0" fmla="*/ 218 w 21600"/>
                  <a:gd name="T1" fmla="*/ 0 h 21600"/>
                  <a:gd name="T2" fmla="*/ 11 w 21600"/>
                  <a:gd name="T3" fmla="*/ 289 h 21600"/>
                  <a:gd name="T4" fmla="*/ 218 w 21600"/>
                  <a:gd name="T5" fmla="*/ 30 h 21600"/>
                  <a:gd name="T6" fmla="*/ 426 w 21600"/>
                  <a:gd name="T7" fmla="*/ 28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5 w 21600"/>
                  <a:gd name="T13" fmla="*/ 0 h 21600"/>
                  <a:gd name="T14" fmla="*/ 21185 w 21600"/>
                  <a:gd name="T15" fmla="*/ 134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5" y="10699"/>
                    </a:moveTo>
                    <a:cubicBezTo>
                      <a:pt x="1150" y="5378"/>
                      <a:pt x="5479" y="1094"/>
                      <a:pt x="10800" y="1095"/>
                    </a:cubicBezTo>
                    <a:cubicBezTo>
                      <a:pt x="16120" y="1095"/>
                      <a:pt x="20449" y="5378"/>
                      <a:pt x="20504" y="10699"/>
                    </a:cubicBezTo>
                    <a:lnTo>
                      <a:pt x="21599" y="10687"/>
                    </a:lnTo>
                    <a:cubicBezTo>
                      <a:pt x="21537" y="4767"/>
                      <a:pt x="16720" y="-1"/>
                      <a:pt x="10799" y="0"/>
                    </a:cubicBezTo>
                    <a:cubicBezTo>
                      <a:pt x="4879" y="0"/>
                      <a:pt x="62" y="4767"/>
                      <a:pt x="0" y="106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1296" y="1680"/>
                <a:ext cx="2784" cy="3120"/>
              </a:xfrm>
              <a:custGeom>
                <a:avLst/>
                <a:gdLst>
                  <a:gd name="T0" fmla="*/ 179 w 21600"/>
                  <a:gd name="T1" fmla="*/ 0 h 21600"/>
                  <a:gd name="T2" fmla="*/ 9 w 21600"/>
                  <a:gd name="T3" fmla="*/ 223 h 21600"/>
                  <a:gd name="T4" fmla="*/ 179 w 21600"/>
                  <a:gd name="T5" fmla="*/ 23 h 21600"/>
                  <a:gd name="T6" fmla="*/ 350 w 21600"/>
                  <a:gd name="T7" fmla="*/ 22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9 w 21600"/>
                  <a:gd name="T13" fmla="*/ 0 h 21600"/>
                  <a:gd name="T14" fmla="*/ 21181 w 21600"/>
                  <a:gd name="T15" fmla="*/ 134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5" y="10699"/>
                    </a:moveTo>
                    <a:cubicBezTo>
                      <a:pt x="1150" y="5378"/>
                      <a:pt x="5479" y="1094"/>
                      <a:pt x="10800" y="1095"/>
                    </a:cubicBezTo>
                    <a:cubicBezTo>
                      <a:pt x="16120" y="1095"/>
                      <a:pt x="20449" y="5378"/>
                      <a:pt x="20504" y="10699"/>
                    </a:cubicBezTo>
                    <a:lnTo>
                      <a:pt x="21599" y="10687"/>
                    </a:lnTo>
                    <a:cubicBezTo>
                      <a:pt x="21537" y="4767"/>
                      <a:pt x="16720" y="-1"/>
                      <a:pt x="10799" y="0"/>
                    </a:cubicBezTo>
                    <a:cubicBezTo>
                      <a:pt x="4879" y="0"/>
                      <a:pt x="62" y="4767"/>
                      <a:pt x="0" y="106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kern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11" name="Picture 18" descr="naca011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" y="2680"/>
              <a:ext cx="264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naca011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8" y="2728"/>
              <a:ext cx="264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3916027"/>
            <a:ext cx="2066373" cy="2785642"/>
          </a:xfr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331640" y="3717032"/>
            <a:ext cx="3024336" cy="515145"/>
          </a:xfrm>
          <a:prstGeom prst="wedgeRoundRectCallout">
            <a:avLst>
              <a:gd name="adj1" fmla="val -53994"/>
              <a:gd name="adj2" fmla="val 7596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17032"/>
            <a:ext cx="311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загадки</a:t>
            </a:r>
          </a:p>
        </p:txBody>
      </p:sp>
    </p:spTree>
    <p:extLst>
      <p:ext uri="{BB962C8B-B14F-4D97-AF65-F5344CB8AC3E}">
        <p14:creationId xmlns="" xmlns:p14="http://schemas.microsoft.com/office/powerpoint/2010/main" val="37355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2377569"/>
              </p:ext>
            </p:extLst>
          </p:nvPr>
        </p:nvGraphicFramePr>
        <p:xfrm>
          <a:off x="2267744" y="332656"/>
          <a:ext cx="612067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82"/>
                <a:gridCol w="874382"/>
                <a:gridCol w="874382"/>
                <a:gridCol w="874382"/>
                <a:gridCol w="874382"/>
                <a:gridCol w="874382"/>
                <a:gridCol w="874382"/>
              </a:tblGrid>
              <a:tr h="67831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101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101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101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101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101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4653136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Братцев этих ровно семь.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они известны всем.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Каждую неделю кругом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Ходят братцы друг за другом.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Попрощается последний – 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Появляется передний. </a:t>
            </a:r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2066373" cy="2785642"/>
          </a:xfrm>
        </p:spPr>
      </p:pic>
    </p:spTree>
    <p:extLst>
      <p:ext uri="{BB962C8B-B14F-4D97-AF65-F5344CB8AC3E}">
        <p14:creationId xmlns="" xmlns:p14="http://schemas.microsoft.com/office/powerpoint/2010/main" val="7879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lm3.meta.ua/pic/0/75/164/7Kgwd5GH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58" y="3339032"/>
            <a:ext cx="4061287" cy="2935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086" b="11470"/>
          <a:stretch/>
        </p:blipFill>
        <p:spPr>
          <a:xfrm>
            <a:off x="179511" y="3339032"/>
            <a:ext cx="4404791" cy="2935730"/>
          </a:xfrm>
          <a:prstGeom prst="rect">
            <a:avLst/>
          </a:prstGeom>
        </p:spPr>
      </p:pic>
      <p:pic>
        <p:nvPicPr>
          <p:cNvPr id="5" name="Picture 3" descr="E:\Documents and Settings\Мама\Мои документы\1 класс\Презентация по математике\Картинки для презентации\176069-Sep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357"/>
            <a:ext cx="4224909" cy="31146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цветик-семицвет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57" y="224357"/>
            <a:ext cx="41544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895589"/>
            <a:ext cx="2803928" cy="2962411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843808" y="3068960"/>
            <a:ext cx="3528392" cy="830997"/>
          </a:xfrm>
          <a:prstGeom prst="wedgeRoundRectCallout">
            <a:avLst>
              <a:gd name="adj1" fmla="val 80350"/>
              <a:gd name="adj2" fmla="val 10091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306896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сказках встречается число 7?</a:t>
            </a:r>
          </a:p>
        </p:txBody>
      </p:sp>
    </p:spTree>
    <p:extLst>
      <p:ext uri="{BB962C8B-B14F-4D97-AF65-F5344CB8AC3E}">
        <p14:creationId xmlns="" xmlns:p14="http://schemas.microsoft.com/office/powerpoint/2010/main" val="21111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123456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77281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177281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65303"/>
            <a:ext cx="2066373" cy="2785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62" y="3576918"/>
            <a:ext cx="2803928" cy="2962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число пропустил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Ваня?</a:t>
            </a:r>
          </a:p>
        </p:txBody>
      </p:sp>
    </p:spTree>
    <p:extLst>
      <p:ext uri="{BB962C8B-B14F-4D97-AF65-F5344CB8AC3E}">
        <p14:creationId xmlns="" xmlns:p14="http://schemas.microsoft.com/office/powerpoint/2010/main" val="6965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5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4739 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264 h 264"/>
              <a:gd name="T2" fmla="*/ 144 w 1728"/>
              <a:gd name="T3" fmla="*/ 120 h 264"/>
              <a:gd name="T4" fmla="*/ 384 w 1728"/>
              <a:gd name="T5" fmla="*/ 24 h 264"/>
              <a:gd name="T6" fmla="*/ 624 w 1728"/>
              <a:gd name="T7" fmla="*/ 72 h 264"/>
              <a:gd name="T8" fmla="*/ 912 w 1728"/>
              <a:gd name="T9" fmla="*/ 216 h 264"/>
              <a:gd name="T10" fmla="*/ 1104 w 1728"/>
              <a:gd name="T11" fmla="*/ 264 h 264"/>
              <a:gd name="T12" fmla="*/ 1296 w 1728"/>
              <a:gd name="T13" fmla="*/ 216 h 264"/>
              <a:gd name="T14" fmla="*/ 1680 w 1728"/>
              <a:gd name="T15" fmla="*/ 24 h 264"/>
              <a:gd name="T16" fmla="*/ 1584 w 1728"/>
              <a:gd name="T17" fmla="*/ 72 h 264"/>
              <a:gd name="T18" fmla="*/ 1632 w 1728"/>
              <a:gd name="T19" fmla="*/ 72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E:\Documents and Settings\Мама\Мои документы\1 класс\Презентация по математике\Картинки для презентации\Коса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987">
            <a:off x="6431766" y="3526944"/>
            <a:ext cx="1542887" cy="289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48680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семь! Цифра семь!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лёгкая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совсем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косу принесу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срисую ту косу!</a:t>
            </a:r>
          </a:p>
        </p:txBody>
      </p:sp>
    </p:spTree>
    <p:extLst>
      <p:ext uri="{BB962C8B-B14F-4D97-AF65-F5344CB8AC3E}">
        <p14:creationId xmlns="" xmlns:p14="http://schemas.microsoft.com/office/powerpoint/2010/main" val="3587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29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354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Презентация</vt:lpstr>
      <vt:lpstr>Число и цифра</vt:lpstr>
      <vt:lpstr>Слайд 2</vt:lpstr>
      <vt:lpstr>Слайд 3</vt:lpstr>
      <vt:lpstr>Пословицы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Помогите Ване решить круговые примеры</vt:lpstr>
      <vt:lpstr>Слайд 13</vt:lpstr>
      <vt:lpstr>Слайд 14</vt:lpstr>
      <vt:lpstr>Слайд 15</vt:lpstr>
      <vt:lpstr>Молодцы!</vt:lpstr>
      <vt:lpstr>Число и цифра</vt:lpstr>
      <vt:lpstr>Интернет-ресурсы: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и  цифра 7</dc:title>
  <dc:creator>алла</dc:creator>
  <cp:lastModifiedBy>Пользователь</cp:lastModifiedBy>
  <cp:revision>26</cp:revision>
  <dcterms:created xsi:type="dcterms:W3CDTF">2014-03-29T19:15:46Z</dcterms:created>
  <dcterms:modified xsi:type="dcterms:W3CDTF">2014-06-23T12:33:14Z</dcterms:modified>
</cp:coreProperties>
</file>