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2"/>
  </p:notesMasterIdLst>
  <p:sldIdLst>
    <p:sldId id="256" r:id="rId2"/>
    <p:sldId id="287" r:id="rId3"/>
    <p:sldId id="289" r:id="rId4"/>
    <p:sldId id="284" r:id="rId5"/>
    <p:sldId id="290" r:id="rId6"/>
    <p:sldId id="297" r:id="rId7"/>
    <p:sldId id="282" r:id="rId8"/>
    <p:sldId id="291" r:id="rId9"/>
    <p:sldId id="293" r:id="rId10"/>
    <p:sldId id="292" r:id="rId11"/>
    <p:sldId id="296" r:id="rId12"/>
    <p:sldId id="299" r:id="rId13"/>
    <p:sldId id="298" r:id="rId14"/>
    <p:sldId id="302" r:id="rId15"/>
    <p:sldId id="303" r:id="rId16"/>
    <p:sldId id="304" r:id="rId17"/>
    <p:sldId id="305" r:id="rId18"/>
    <p:sldId id="301" r:id="rId19"/>
    <p:sldId id="307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2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4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89BDA-2911-4767-A4B5-8954C20E1D07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B6FBC-9E55-46B1-8806-E668D6F12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86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2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94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6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6FBC-9E55-46B1-8806-E668D6F12B9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5AD98-4B97-49C2-9D4E-9DE551DD7E22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13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835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97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66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001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51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2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30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480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53B6-235E-499F-BCDB-CA5FB675508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23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1BD9F1D-9008-4CA4-8EB5-017599EB682E}" type="datetimeFigureOut">
              <a:rPr lang="ru-RU" smtClean="0">
                <a:solidFill>
                  <a:srgbClr val="073E87"/>
                </a:solidFill>
              </a:rPr>
              <a:pPr defTabSz="914400"/>
              <a:t>23.06.2014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6A2753B6-235E-499F-BCDB-CA5FB675508C}" type="slidenum">
              <a:rPr lang="ru-RU" smtClean="0">
                <a:solidFill>
                  <a:srgbClr val="073E87"/>
                </a:solidFill>
              </a:rPr>
              <a:pPr defTabSz="914400"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202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andex.b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haigrushka.ru/Images/Goods/large/14015.jpg" TargetMode="External"/><Relationship Id="rId3" Type="http://schemas.openxmlformats.org/officeDocument/2006/relationships/hyperlink" Target="http://cs9973.userapi.com/u108848129/-6/x_864f216e.jpg" TargetMode="External"/><Relationship Id="rId7" Type="http://schemas.openxmlformats.org/officeDocument/2006/relationships/hyperlink" Target="http://mama.tomsk.ru/foto/albums/userpics/32562/masha.png" TargetMode="External"/><Relationship Id="rId2" Type="http://schemas.openxmlformats.org/officeDocument/2006/relationships/hyperlink" Target="http://i039.radikal.ru/1101/8b/d3189fa22de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7-tub-by.yandex.net/i?id=325322389-24-72&amp;n=21" TargetMode="External"/><Relationship Id="rId5" Type="http://schemas.openxmlformats.org/officeDocument/2006/relationships/hyperlink" Target="http://s17.postimg.org/n5sx3x0dr/image.png" TargetMode="External"/><Relationship Id="rId10" Type="http://schemas.openxmlformats.org/officeDocument/2006/relationships/hyperlink" Target="http://prezentacii.com/uploads/posts/2012-12/1355594145_uchimsya-pisat-cifry.jpg" TargetMode="External"/><Relationship Id="rId4" Type="http://schemas.openxmlformats.org/officeDocument/2006/relationships/hyperlink" Target="http://img0.liveinternet.ru/images/attach/c/2/74/503/74503854_06.png" TargetMode="External"/><Relationship Id="rId9" Type="http://schemas.openxmlformats.org/officeDocument/2006/relationships/hyperlink" Target="http://www.pedsovet.su/_ld/270/7602177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4536504" cy="295232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и</a:t>
            </a:r>
            <a:b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цифра </a:t>
            </a: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6" r="23273" b="3010"/>
          <a:stretch/>
        </p:blipFill>
        <p:spPr>
          <a:xfrm>
            <a:off x="5274238" y="908720"/>
            <a:ext cx="3297936" cy="3484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одзаголовок 2"/>
          <p:cNvSpPr>
            <a:spLocks noGrp="1"/>
          </p:cNvSpPr>
          <p:nvPr/>
        </p:nvSpPr>
        <p:spPr>
          <a:xfrm>
            <a:off x="4860032" y="5486400"/>
            <a:ext cx="4083968" cy="13716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А. А. ЗАВАДСКАЯ,</a:t>
            </a:r>
            <a:endParaRPr lang="ru-RU" altLang="ru-RU" sz="2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учитель 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первой категории,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2946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6"/>
          <p:cNvSpPr>
            <a:spLocks noChangeArrowheads="1"/>
          </p:cNvSpPr>
          <p:nvPr/>
        </p:nvSpPr>
        <p:spPr bwMode="auto">
          <a:xfrm>
            <a:off x="253649" y="1412776"/>
            <a:ext cx="12112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prstClr val="black"/>
                </a:solidFill>
                <a:latin typeface="Arial" charset="0"/>
                <a:cs typeface="Arial" charset="0"/>
              </a:rPr>
              <a:t>2,</a:t>
            </a:r>
            <a:endParaRPr lang="ru-RU" altLang="ru-RU" sz="9600" b="1" dirty="0">
              <a:solidFill>
                <a:prstClr val="black"/>
              </a:solidFill>
            </a:endParaRPr>
          </a:p>
        </p:txBody>
      </p:sp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1306312" y="1462457"/>
            <a:ext cx="1500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</a:t>
            </a:r>
            <a:r>
              <a:rPr lang="ru-RU" altLang="ru-RU" sz="9600" b="1" dirty="0">
                <a:solidFill>
                  <a:prstClr val="black"/>
                </a:solidFill>
                <a:latin typeface="Arial" charset="0"/>
                <a:cs typeface="Arial" charset="0"/>
              </a:rPr>
              <a:t>,</a:t>
            </a:r>
            <a:endParaRPr lang="ru-RU" altLang="ru-RU" sz="9600" b="1" dirty="0">
              <a:solidFill>
                <a:prstClr val="black"/>
              </a:solidFill>
            </a:endParaRP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3146991" y="1370150"/>
            <a:ext cx="5254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</a:t>
            </a:r>
            <a:endParaRPr lang="ru-RU" altLang="ru-RU" sz="9600" b="1" dirty="0">
              <a:solidFill>
                <a:prstClr val="black"/>
              </a:solidFill>
            </a:endParaRPr>
          </a:p>
        </p:txBody>
      </p:sp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214633" y="2789041"/>
            <a:ext cx="1214120" cy="15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prstClr val="black"/>
                </a:solidFill>
                <a:latin typeface="Arial" charset="0"/>
                <a:cs typeface="Arial" charset="0"/>
              </a:rPr>
              <a:t>9,</a:t>
            </a:r>
          </a:p>
        </p:txBody>
      </p:sp>
      <p:sp>
        <p:nvSpPr>
          <p:cNvPr id="15367" name="Прямоугольник 11"/>
          <p:cNvSpPr>
            <a:spLocks noChangeArrowheads="1"/>
          </p:cNvSpPr>
          <p:nvPr/>
        </p:nvSpPr>
        <p:spPr bwMode="auto">
          <a:xfrm>
            <a:off x="1283037" y="2816042"/>
            <a:ext cx="1493300" cy="15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prstClr val="black"/>
                </a:solidFill>
                <a:latin typeface="Arial" charset="0"/>
              </a:rPr>
              <a:t>8,</a:t>
            </a:r>
            <a:r>
              <a:rPr lang="ru-RU" altLang="ru-RU" sz="9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00509" y="4366387"/>
            <a:ext cx="1804789" cy="15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0" tIns="45677" rIns="91350" bIns="4567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prstClr val="black"/>
                </a:solidFill>
                <a:latin typeface="Arial" charset="0"/>
              </a:rPr>
              <a:t>1,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155476" y="2789042"/>
            <a:ext cx="527802" cy="15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7" rIns="91350" bIns="4567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prstClr val="black"/>
                </a:solidFill>
                <a:latin typeface="Arial" charset="0"/>
              </a:rPr>
              <a:t>,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1395" y="2789042"/>
            <a:ext cx="527802" cy="15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7" rIns="91350" bIns="4567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prstClr val="black"/>
                </a:solidFill>
                <a:latin typeface="Arial" charset="0"/>
              </a:rPr>
              <a:t>,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434260" y="4365103"/>
            <a:ext cx="1342077" cy="15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7" rIns="91350" bIns="4567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prstClr val="black"/>
                </a:solidFill>
                <a:latin typeface="Arial" charset="0"/>
              </a:rPr>
              <a:t>4,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 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368202" y="1410673"/>
            <a:ext cx="934940" cy="15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7" rIns="91350" bIns="4567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 smtClean="0">
                <a:solidFill>
                  <a:srgbClr val="C0504D"/>
                </a:solidFill>
                <a:latin typeface="Arial" charset="0"/>
              </a:rPr>
              <a:t>6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554919" y="1370150"/>
            <a:ext cx="934940" cy="15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7" rIns="91350" bIns="4567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srgbClr val="C0504D"/>
                </a:solidFill>
                <a:latin typeface="Arial" charset="0"/>
              </a:rPr>
              <a:t>8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056406" y="2796813"/>
            <a:ext cx="1439862" cy="15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0" tIns="45677" rIns="91350" bIns="4567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9600" b="1" dirty="0">
                <a:solidFill>
                  <a:srgbClr val="C0504D"/>
                </a:solidFill>
                <a:latin typeface="Arial" charset="0"/>
              </a:rPr>
              <a:t>7</a:t>
            </a:r>
            <a:r>
              <a:rPr lang="ru-RU" altLang="ru-RU" sz="96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9600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584293" y="2774984"/>
            <a:ext cx="931757" cy="15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0" tIns="45677" rIns="91350" bIns="4567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srgbClr val="C0504D"/>
                </a:solidFill>
                <a:latin typeface="Arial" charset="0"/>
              </a:rPr>
              <a:t>6</a:t>
            </a:r>
            <a:r>
              <a:rPr lang="ru-RU" altLang="ru-RU" sz="9600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811714" y="2728256"/>
            <a:ext cx="1214120" cy="15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7" rIns="91350" bIns="4567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srgbClr val="C0504D"/>
                </a:solidFill>
                <a:latin typeface="Arial" charset="0"/>
              </a:rPr>
              <a:t>5</a:t>
            </a:r>
            <a:r>
              <a:rPr lang="ru-RU" altLang="ru-RU" sz="9600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548416" y="4388183"/>
            <a:ext cx="870961" cy="15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7" rIns="91350" bIns="4567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b="1" dirty="0">
                <a:solidFill>
                  <a:srgbClr val="C0504D"/>
                </a:solidFill>
                <a:latin typeface="Arial" charset="0"/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5424" y="4706201"/>
            <a:ext cx="73771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36100" y="3091719"/>
            <a:ext cx="73771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66" y="1768845"/>
            <a:ext cx="7556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64" y="1719164"/>
            <a:ext cx="7556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66" y="3123481"/>
            <a:ext cx="7556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46" y="3096481"/>
            <a:ext cx="7556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633" y="332656"/>
            <a:ext cx="8439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Помогите Маше продолжить закономерность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6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4" y="3759118"/>
            <a:ext cx="2931542" cy="3098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9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2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3"/>
          <p:cNvSpPr>
            <a:spLocks noChangeArrowheads="1"/>
          </p:cNvSpPr>
          <p:nvPr/>
        </p:nvSpPr>
        <p:spPr bwMode="auto">
          <a:xfrm>
            <a:off x="1123165" y="2283007"/>
            <a:ext cx="7956550" cy="120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dirty="0">
                <a:solidFill>
                  <a:prstClr val="black"/>
                </a:solidFill>
                <a:cs typeface="Times New Roman" pitchFamily="18" charset="0"/>
              </a:rPr>
              <a:t>		</a:t>
            </a:r>
            <a:r>
              <a:rPr lang="en-US" altLang="ru-RU" sz="1200" dirty="0">
                <a:solidFill>
                  <a:prstClr val="black"/>
                </a:solidFill>
                <a:cs typeface="Times New Roman" pitchFamily="18" charset="0"/>
              </a:rPr>
              <a:t>			</a:t>
            </a:r>
            <a:endParaRPr lang="ru-RU" altLang="ru-RU" sz="8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dirty="0">
                <a:solidFill>
                  <a:prstClr val="black"/>
                </a:solidFill>
                <a:cs typeface="Times New Roman" pitchFamily="18" charset="0"/>
              </a:rPr>
              <a:t>					</a:t>
            </a:r>
            <a:endParaRPr lang="ru-RU" altLang="ru-RU" sz="8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cs typeface="Times New Roman" pitchFamily="18" charset="0"/>
              </a:rPr>
              <a:t>					</a:t>
            </a:r>
            <a:endParaRPr lang="ru-RU" altLang="ru-RU" sz="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примеры с ответом 9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231" y="1988839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3+4=         1+5=          8+1=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09852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4+5=         6+3=          6+2=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149080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2+3=         7+2=          5+3=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079777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6007" y="307977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9081" y="418113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328" y="1988839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41168"/>
            <a:ext cx="2869366" cy="1752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79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02" y="3143250"/>
            <a:ext cx="71358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01002" y="1340768"/>
            <a:ext cx="1757095" cy="1072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1477" y="1092291"/>
            <a:ext cx="1296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ru-RU" sz="9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96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3284984"/>
            <a:ext cx="3427980" cy="17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5000625"/>
            <a:ext cx="3427980" cy="1596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1708" y="3284984"/>
            <a:ext cx="3412780" cy="17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51708" y="5000625"/>
            <a:ext cx="3412780" cy="1596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3284984"/>
            <a:ext cx="3427980" cy="33123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51708" y="3284984"/>
            <a:ext cx="3412780" cy="3312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3143250"/>
            <a:ext cx="6840760" cy="34541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23728" y="3143250"/>
            <a:ext cx="6840760" cy="18573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3728" y="5000625"/>
            <a:ext cx="6840760" cy="159672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3143250"/>
            <a:ext cx="6840760" cy="3454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26" y="40466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здесь прямоугольников?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07" b="13125"/>
          <a:stretch/>
        </p:blipFill>
        <p:spPr>
          <a:xfrm>
            <a:off x="-684584" y="3627862"/>
            <a:ext cx="2384908" cy="2981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2129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22"/>
          <p:cNvGrpSpPr>
            <a:grpSpLocks/>
          </p:cNvGrpSpPr>
          <p:nvPr/>
        </p:nvGrpSpPr>
        <p:grpSpPr bwMode="auto">
          <a:xfrm>
            <a:off x="2843213" y="620713"/>
            <a:ext cx="5832475" cy="1150937"/>
            <a:chOff x="1474" y="2024"/>
            <a:chExt cx="2812" cy="576"/>
          </a:xfrm>
        </p:grpSpPr>
        <p:sp>
          <p:nvSpPr>
            <p:cNvPr id="29739" name="Rectangle 17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40" name="Rectangle 18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41" name="Rectangle 19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42" name="Rectangle 20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43" name="Rectangle 21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9700" name="Group 23"/>
          <p:cNvGrpSpPr>
            <a:grpSpLocks/>
          </p:cNvGrpSpPr>
          <p:nvPr/>
        </p:nvGrpSpPr>
        <p:grpSpPr bwMode="auto">
          <a:xfrm>
            <a:off x="2843213" y="2205038"/>
            <a:ext cx="5832475" cy="1150937"/>
            <a:chOff x="1474" y="2024"/>
            <a:chExt cx="2812" cy="576"/>
          </a:xfrm>
        </p:grpSpPr>
        <p:sp>
          <p:nvSpPr>
            <p:cNvPr id="29734" name="Rectangle 24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5" name="Rectangle 25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6" name="Rectangle 26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7" name="Rectangle 27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8" name="Rectangle 28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9701" name="Group 29"/>
          <p:cNvGrpSpPr>
            <a:grpSpLocks/>
          </p:cNvGrpSpPr>
          <p:nvPr/>
        </p:nvGrpSpPr>
        <p:grpSpPr bwMode="auto">
          <a:xfrm>
            <a:off x="2843213" y="3805237"/>
            <a:ext cx="5832475" cy="1150938"/>
            <a:chOff x="1474" y="2024"/>
            <a:chExt cx="2812" cy="576"/>
          </a:xfrm>
        </p:grpSpPr>
        <p:sp>
          <p:nvSpPr>
            <p:cNvPr id="29729" name="Rectangle 30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0" name="Rectangle 31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1" name="Rectangle 32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2" name="Rectangle 33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3" name="Rectangle 34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9702" name="Group 35"/>
          <p:cNvGrpSpPr>
            <a:grpSpLocks/>
          </p:cNvGrpSpPr>
          <p:nvPr/>
        </p:nvGrpSpPr>
        <p:grpSpPr bwMode="auto">
          <a:xfrm>
            <a:off x="2843213" y="5373687"/>
            <a:ext cx="5832475" cy="1150937"/>
            <a:chOff x="1474" y="2024"/>
            <a:chExt cx="2812" cy="576"/>
          </a:xfrm>
        </p:grpSpPr>
        <p:sp>
          <p:nvSpPr>
            <p:cNvPr id="29724" name="Rectangle 36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5" name="Rectangle 37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6" name="Rectangle 38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7" name="Rectangle 39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8" name="Rectangle 40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3" name="Text Box 41"/>
          <p:cNvSpPr txBox="1">
            <a:spLocks noChangeArrowheads="1"/>
          </p:cNvSpPr>
          <p:nvPr/>
        </p:nvSpPr>
        <p:spPr bwMode="auto">
          <a:xfrm>
            <a:off x="4140200" y="476250"/>
            <a:ext cx="7921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04" name="Text Box 42"/>
          <p:cNvSpPr txBox="1">
            <a:spLocks noChangeArrowheads="1"/>
          </p:cNvSpPr>
          <p:nvPr/>
        </p:nvSpPr>
        <p:spPr bwMode="auto">
          <a:xfrm>
            <a:off x="4140200" y="2060575"/>
            <a:ext cx="7921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05" name="Text Box 45"/>
          <p:cNvSpPr txBox="1">
            <a:spLocks noChangeArrowheads="1"/>
          </p:cNvSpPr>
          <p:nvPr/>
        </p:nvSpPr>
        <p:spPr bwMode="auto">
          <a:xfrm>
            <a:off x="4140200" y="3141663"/>
            <a:ext cx="720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706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720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707" name="Text Box 47"/>
          <p:cNvSpPr txBox="1">
            <a:spLocks noChangeArrowheads="1"/>
          </p:cNvSpPr>
          <p:nvPr/>
        </p:nvSpPr>
        <p:spPr bwMode="auto">
          <a:xfrm>
            <a:off x="6588125" y="5213350"/>
            <a:ext cx="503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9708" name="Text Box 48"/>
          <p:cNvSpPr txBox="1">
            <a:spLocks noChangeArrowheads="1"/>
          </p:cNvSpPr>
          <p:nvPr/>
        </p:nvSpPr>
        <p:spPr bwMode="auto">
          <a:xfrm>
            <a:off x="6588125" y="3644900"/>
            <a:ext cx="503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9709" name="Text Box 49"/>
          <p:cNvSpPr txBox="1">
            <a:spLocks noChangeArrowheads="1"/>
          </p:cNvSpPr>
          <p:nvPr/>
        </p:nvSpPr>
        <p:spPr bwMode="auto">
          <a:xfrm>
            <a:off x="6516688" y="2133600"/>
            <a:ext cx="503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9710" name="Text Box 50"/>
          <p:cNvSpPr txBox="1">
            <a:spLocks noChangeArrowheads="1"/>
          </p:cNvSpPr>
          <p:nvPr/>
        </p:nvSpPr>
        <p:spPr bwMode="auto">
          <a:xfrm>
            <a:off x="6516688" y="549275"/>
            <a:ext cx="503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5364163" y="1995488"/>
            <a:ext cx="9366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6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2987675" y="476250"/>
            <a:ext cx="9366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6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5291138" y="5235575"/>
            <a:ext cx="9366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6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5364163" y="404813"/>
            <a:ext cx="7191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3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5292725" y="3579813"/>
            <a:ext cx="7191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3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3059113" y="2060575"/>
            <a:ext cx="7191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3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2987675" y="3644900"/>
            <a:ext cx="6492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9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7740650" y="2060575"/>
            <a:ext cx="6492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9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7740650" y="476250"/>
            <a:ext cx="6492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9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2987675" y="5235575"/>
            <a:ext cx="6492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9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7596188" y="3651250"/>
            <a:ext cx="9366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6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7667625" y="5157788"/>
            <a:ext cx="7191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3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3" y="1441264"/>
            <a:ext cx="945465" cy="93699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27" y="1526989"/>
            <a:ext cx="945465" cy="9369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7" y="2417763"/>
            <a:ext cx="9445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0" y="2506663"/>
            <a:ext cx="9445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" y="3467554"/>
            <a:ext cx="945465" cy="93699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18" y="3515940"/>
            <a:ext cx="945465" cy="936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2" y="4563994"/>
            <a:ext cx="915145" cy="91514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27" y="4563995"/>
            <a:ext cx="889067" cy="88906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4" y="5544310"/>
            <a:ext cx="913817" cy="913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4210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3" grpId="0"/>
      <p:bldP spid="33844" grpId="0"/>
      <p:bldP spid="33845" grpId="0"/>
      <p:bldP spid="33846" grpId="0"/>
      <p:bldP spid="33848" grpId="0"/>
      <p:bldP spid="33849" grpId="0"/>
      <p:bldP spid="33850" grpId="0"/>
      <p:bldP spid="33851" grpId="0"/>
      <p:bldP spid="33852" grpId="0"/>
      <p:bldP spid="33853" grpId="0"/>
      <p:bldP spid="33854" grpId="0"/>
      <p:bldP spid="338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9932" y="2492896"/>
            <a:ext cx="1008112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45029" y="3131313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3959932" y="3789040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5558275">
            <a:off x="2725049" y="2723684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6200000">
            <a:off x="5148064" y="2684973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3976944" y="1474979"/>
            <a:ext cx="1080120" cy="648072"/>
          </a:xfrm>
          <a:prstGeom prst="blockArc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4968044" y="3009009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6200000">
            <a:off x="4265967" y="2236432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16200000">
            <a:off x="4260118" y="3702520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3493853" y="2974092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8204" y="2141240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26383" y="4113076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21951" y="4113076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06785" y="3131313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06785" y="2141240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67109" y="1059169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51204" y="1059169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75956" y="247569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9123" y="90288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9117" y="91137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8793" y="200414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8793" y="296772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8391" y="397370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3212" y="396528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0212" y="1989263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8528" y="29988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9041"/>
            <a:ext cx="1584176" cy="2058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3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9932" y="2492896"/>
            <a:ext cx="1008112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45029" y="3131313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3959932" y="3789040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5558275">
            <a:off x="2725049" y="2723684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6200000">
            <a:off x="5148064" y="2684973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3976944" y="1474979"/>
            <a:ext cx="1080120" cy="648072"/>
          </a:xfrm>
          <a:prstGeom prst="blockArc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4968044" y="3009009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6200000">
            <a:off x="4265967" y="2236432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16200000">
            <a:off x="4260118" y="3702520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3493853" y="2974092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8204" y="2141240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26383" y="4113076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21951" y="4113076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06785" y="3131313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06785" y="2141240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67109" y="1059169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51204" y="1059169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75956" y="247569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9123" y="90288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9117" y="91137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8793" y="200414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8793" y="296772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8391" y="397370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3212" y="396528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0212" y="1989263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8528" y="29988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9041"/>
            <a:ext cx="1584176" cy="2058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2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9932" y="2492896"/>
            <a:ext cx="1008112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45029" y="3131313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3959932" y="3789040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5558275">
            <a:off x="2725049" y="2723684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6200000">
            <a:off x="5148064" y="2684973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3976944" y="1474979"/>
            <a:ext cx="1080120" cy="648072"/>
          </a:xfrm>
          <a:prstGeom prst="blockArc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4968044" y="3009009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6200000">
            <a:off x="4265967" y="2236432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16200000">
            <a:off x="4260118" y="3702520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3493853" y="2974092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8204" y="2141240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26383" y="4113076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21951" y="4113076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06785" y="3131313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06785" y="2141240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67109" y="1059169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51204" y="1059169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75956" y="247569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9123" y="90288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9117" y="91137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8793" y="200414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8793" y="296772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8391" y="397370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3212" y="396528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0212" y="1989263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8528" y="29988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9041"/>
            <a:ext cx="1584176" cy="2058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8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9932" y="2492896"/>
            <a:ext cx="1008112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45029" y="3131313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3959932" y="3789040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5558275">
            <a:off x="2725049" y="2723684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6200000">
            <a:off x="5148064" y="2684973"/>
            <a:ext cx="1080120" cy="6480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3976944" y="1474979"/>
            <a:ext cx="1080120" cy="648072"/>
          </a:xfrm>
          <a:prstGeom prst="blockArc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4968044" y="3009009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6200000">
            <a:off x="4265967" y="2236432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16200000">
            <a:off x="4260118" y="3702520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3493853" y="2974092"/>
            <a:ext cx="46805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8204" y="2141240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26383" y="4113076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21951" y="4113076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06785" y="3131313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06785" y="2141240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67109" y="1059169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51204" y="1059169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75956" y="247569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9123" y="90288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9117" y="91137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8793" y="200414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8793" y="296772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8391" y="397370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3212" y="396528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0212" y="1989263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8528" y="29988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9041"/>
            <a:ext cx="1584176" cy="2058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8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Молодцы!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3282701" cy="4516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05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4536504" cy="295232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и</a:t>
            </a:r>
            <a:b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цифра </a:t>
            </a: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6" r="23273" b="3010"/>
          <a:stretch/>
        </p:blipFill>
        <p:spPr>
          <a:xfrm>
            <a:off x="5274238" y="908720"/>
            <a:ext cx="3297936" cy="3484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одзаголовок 2"/>
          <p:cNvSpPr>
            <a:spLocks noGrp="1"/>
          </p:cNvSpPr>
          <p:nvPr/>
        </p:nvSpPr>
        <p:spPr>
          <a:xfrm>
            <a:off x="4860032" y="5486400"/>
            <a:ext cx="4083968" cy="13716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А. А. ЗАВАДСКАЯ,</a:t>
            </a:r>
            <a:endParaRPr lang="ru-RU" altLang="ru-RU" sz="2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>
                <a:solidFill>
                  <a:srgbClr val="000000"/>
                </a:solidFill>
                <a:latin typeface="Arial"/>
                <a:cs typeface="Arial"/>
              </a:rPr>
              <a:t>учитель </a:t>
            </a:r>
            <a:r>
              <a:rPr lang="ru-RU" altLang="ru-RU" sz="2000" kern="0" smtClean="0">
                <a:solidFill>
                  <a:srgbClr val="000000"/>
                </a:solidFill>
                <a:latin typeface="Arial"/>
                <a:cs typeface="Arial"/>
              </a:rPr>
              <a:t>первой категории,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2946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83" r="35026" b="-1033"/>
          <a:stretch/>
        </p:blipFill>
        <p:spPr>
          <a:xfrm>
            <a:off x="2647181" y="5079839"/>
            <a:ext cx="1529749" cy="170394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85720" y="4286256"/>
            <a:ext cx="1214446" cy="121444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71604" y="3071810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2928934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2066" y="2428868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5140" y="1714488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72330" y="3357562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03088" y="4894103"/>
            <a:ext cx="1214446" cy="121444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411768">
            <a:off x="1265167" y="4220955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1091336">
            <a:off x="2721265" y="3539855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560543">
            <a:off x="4399970" y="3114382"/>
            <a:ext cx="774478" cy="129169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272702">
            <a:off x="6219626" y="2598004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785638">
            <a:off x="7295603" y="3077946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8078556" flipV="1">
            <a:off x="6772516" y="4776422"/>
            <a:ext cx="817773" cy="101387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5" y="4373225"/>
            <a:ext cx="139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435769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4788" y="3097324"/>
            <a:ext cx="83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8103" y="2341899"/>
            <a:ext cx="1053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614" y="3028325"/>
            <a:ext cx="60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3357562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2469" y="2532057"/>
            <a:ext cx="832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8129" y="1647642"/>
            <a:ext cx="132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5140" y="1714489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710" y="2565250"/>
            <a:ext cx="1105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8082" y="37147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9520" y="357187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5205" y="4572008"/>
            <a:ext cx="167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0519" y="4819716"/>
            <a:ext cx="1169242" cy="1316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5616" y="476672"/>
            <a:ext cx="709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цепочку примеров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3644759" y="4387747"/>
            <a:ext cx="2213126" cy="581654"/>
          </a:xfrm>
          <a:prstGeom prst="wedgeRoundRectCallout">
            <a:avLst>
              <a:gd name="adj1" fmla="val -34811"/>
              <a:gd name="adj2" fmla="val 17471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827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7" grpId="0"/>
      <p:bldP spid="29" grpId="0"/>
      <p:bldP spid="29" grpId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172896" cy="388274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i039.radikal.ru/1101/8b/d3189fa22ded.png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http://cs9973.userapi.com/u108848129/-</a:t>
            </a:r>
            <a:r>
              <a:rPr lang="en-US" dirty="0" smtClean="0">
                <a:hlinkClick r:id="rId3"/>
              </a:rPr>
              <a:t>6/x_864f216e.jpg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img0.liveinternet.ru/images/attach/c/2/74/503/74503854_06.png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s17.postimg.org/n5sx3x0dr/image.png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im7-tub-by.yandex.net/i?id=325322389-24-72&amp;n=21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mama.tomsk.ru/foto/albums/userpics/32562/masha.png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www.nashaigrushka.ru/Images/Goods/large/14015.jpg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http://www.pedsovet.su/_</a:t>
            </a:r>
            <a:r>
              <a:rPr lang="en-US" dirty="0" smtClean="0">
                <a:hlinkClick r:id="rId9"/>
              </a:rPr>
              <a:t>ld/270/76021778.jpg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prezentacii.com/uploads/posts/2012-12/1355594145_uchimsya-pisat-cifry.jpg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17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8456" y="1916832"/>
            <a:ext cx="8675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000066"/>
              </a:solidFill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3348038" y="4005263"/>
            <a:ext cx="649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FF0000"/>
              </a:solidFill>
            </a:endParaRP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7885113" y="3068638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FF0000"/>
              </a:solidFill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956550" y="4005263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FF0000"/>
              </a:solidFill>
            </a:endParaRP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7885113" y="573405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FF0000"/>
              </a:solidFill>
            </a:endParaRPr>
          </a:p>
        </p:txBody>
      </p:sp>
      <p:sp>
        <p:nvSpPr>
          <p:cNvPr id="13322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5" y="2010908"/>
            <a:ext cx="2952254" cy="33767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&lt; </a:t>
            </a: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5+1</a:t>
            </a:r>
            <a:endParaRPr lang="en-US" alt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3+2</a:t>
            </a:r>
            <a:endParaRPr lang="en-US" alt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4-0</a:t>
            </a:r>
            <a:endParaRPr lang="en-US" alt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0+2</a:t>
            </a:r>
            <a:endParaRPr lang="en-US" alt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altLang="ru-RU" sz="4800" dirty="0" smtClean="0"/>
          </a:p>
        </p:txBody>
      </p:sp>
      <p:sp>
        <p:nvSpPr>
          <p:cNvPr id="13323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6299" y="1916832"/>
            <a:ext cx="3198813" cy="356956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4-1</a:t>
            </a:r>
            <a:endParaRPr lang="en-US" altLang="ru-RU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6-2</a:t>
            </a:r>
            <a:endParaRPr lang="en-US" altLang="ru-RU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=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1+1</a:t>
            </a:r>
            <a:endParaRPr lang="en-US" altLang="ru-RU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0+5</a:t>
            </a:r>
          </a:p>
        </p:txBody>
      </p:sp>
      <p:sp>
        <p:nvSpPr>
          <p:cNvPr id="13324" name="Text Box 18"/>
          <p:cNvSpPr txBox="1">
            <a:spLocks noChangeArrowheads="1"/>
          </p:cNvSpPr>
          <p:nvPr/>
        </p:nvSpPr>
        <p:spPr bwMode="auto">
          <a:xfrm>
            <a:off x="3059113" y="4868863"/>
            <a:ext cx="865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1476375" y="2817019"/>
            <a:ext cx="504825" cy="503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00000"/>
              </a:solidFill>
            </a:endParaRPr>
          </a:p>
        </p:txBody>
      </p:sp>
      <p:sp>
        <p:nvSpPr>
          <p:cNvPr id="13326" name="Text Box 20"/>
          <p:cNvSpPr txBox="1">
            <a:spLocks noChangeArrowheads="1"/>
          </p:cNvSpPr>
          <p:nvPr/>
        </p:nvSpPr>
        <p:spPr bwMode="auto">
          <a:xfrm>
            <a:off x="2916238" y="4724400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smtClean="0">
              <a:solidFill>
                <a:srgbClr val="000000"/>
              </a:solidFill>
            </a:endParaRP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1403995" y="2269030"/>
            <a:ext cx="792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328" name="Text Box 22"/>
          <p:cNvSpPr txBox="1">
            <a:spLocks noChangeArrowheads="1"/>
          </p:cNvSpPr>
          <p:nvPr/>
        </p:nvSpPr>
        <p:spPr bwMode="auto">
          <a:xfrm>
            <a:off x="2771775" y="4724400"/>
            <a:ext cx="1008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1442017" y="4391593"/>
            <a:ext cx="504825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00000"/>
              </a:solidFill>
            </a:endParaRPr>
          </a:p>
        </p:txBody>
      </p:sp>
      <p:sp>
        <p:nvSpPr>
          <p:cNvPr id="13330" name="Text Box 25"/>
          <p:cNvSpPr txBox="1">
            <a:spLocks noChangeArrowheads="1"/>
          </p:cNvSpPr>
          <p:nvPr/>
        </p:nvSpPr>
        <p:spPr bwMode="auto">
          <a:xfrm>
            <a:off x="2627313" y="4724400"/>
            <a:ext cx="93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1403995" y="3810000"/>
            <a:ext cx="792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>
            <a:off x="5331618" y="2907753"/>
            <a:ext cx="504825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00000"/>
              </a:solidFill>
            </a:endParaRPr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5257800" y="2154238"/>
            <a:ext cx="576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5293518" y="4472781"/>
            <a:ext cx="504825" cy="503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00000"/>
              </a:solidFill>
            </a:endParaRPr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auto">
          <a:xfrm>
            <a:off x="5257800" y="3861048"/>
            <a:ext cx="576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ошибки у Маши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6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58" y="3838181"/>
            <a:ext cx="2931542" cy="3098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0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5" grpId="0" animBg="1"/>
      <p:bldP spid="75797" grpId="0"/>
      <p:bldP spid="75800" grpId="0" animBg="1"/>
      <p:bldP spid="75802" grpId="0"/>
      <p:bldP spid="75803" grpId="0" animBg="1"/>
      <p:bldP spid="75804" grpId="0"/>
      <p:bldP spid="75805" grpId="0" animBg="1"/>
      <p:bldP spid="758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472607" cy="18722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Помогите Маше расставить числа в порядке убывания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6676" y="5010403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024106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8500" y="5041842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BEEC9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9223" y="499782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2768" y="505991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C1752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002332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85994" y="505991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25825" y="5001521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5041842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9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33308" y="5001521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950556" cy="199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086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1329E-6 L -0.49635 -0.35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-17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1329E-6 L -2.22222E-6 -0.359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341E-6 L -0.52448 -0.36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18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35838E-7 L 0.08403 -0.344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17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24855E-7 L -0.23281 -0.342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17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6647E-6 L 0.07847 -0.343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17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6647E-6 L 0.28038 -0.332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341E-6 L -0.12552 -0.341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7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6069E-6 L 0.77135 -0.336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59" y="-16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6647E-6 L -0.02275 -0.343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17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55835" y="4033013"/>
            <a:ext cx="5464637" cy="2420323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Проживают в трудной книжке</a:t>
            </a:r>
          </a:p>
          <a:p>
            <a:pPr algn="ctr"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Хитроумные братишки.</a:t>
            </a:r>
          </a:p>
          <a:p>
            <a:pPr algn="ctr"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Десять их, но братья эти</a:t>
            </a:r>
          </a:p>
          <a:p>
            <a:pPr algn="ctr"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Сосчитают всё на свете.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Отгадайте загадку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8" y="4293097"/>
            <a:ext cx="2804184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492896"/>
            <a:ext cx="830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0, 1, 2, 3, 4, 5, 6, 7, 8, 9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6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87424" y="1376772"/>
            <a:ext cx="7467600" cy="0"/>
          </a:xfrm>
          <a:prstGeom prst="line">
            <a:avLst/>
          </a:prstGeom>
          <a:noFill/>
          <a:ln w="762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815987" y="1196752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</a:ln>
          <a:effectLst/>
        </p:spPr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48" y="1218306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8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00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16" y="1233165"/>
            <a:ext cx="12193" cy="36579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46" y="1218306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3" y="1229543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9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0" y="119421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95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16" y="1196752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8075004" y="1376772"/>
            <a:ext cx="360040" cy="1"/>
          </a:xfrm>
          <a:prstGeom prst="straightConnector1">
            <a:avLst/>
          </a:prstGeom>
          <a:noFill/>
          <a:ln w="762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8180" y="15567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0  1   2    3   4   5   6   7   8       10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4088" y="2843310"/>
            <a:ext cx="104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48865" y="1495237"/>
            <a:ext cx="48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6517906" y="744128"/>
            <a:ext cx="813098" cy="93610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6192" y="188640"/>
            <a:ext cx="836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5" y="2404587"/>
            <a:ext cx="1067553" cy="1246777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1" y="3612429"/>
            <a:ext cx="1067553" cy="124677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0" y="3640649"/>
            <a:ext cx="1067553" cy="124677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93872"/>
            <a:ext cx="1067553" cy="1246777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97" y="2404587"/>
            <a:ext cx="1067553" cy="124677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93" y="2446418"/>
            <a:ext cx="1067553" cy="124677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62" y="3653626"/>
            <a:ext cx="1067553" cy="1246777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32" y="3673124"/>
            <a:ext cx="1067553" cy="124677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0305" y="3069806"/>
            <a:ext cx="995590" cy="124677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60318" y="4919901"/>
            <a:ext cx="4991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+ 1 = 9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8865" y="4235817"/>
            <a:ext cx="1810367" cy="2277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4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4720" y="15461"/>
            <a:ext cx="232467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цифра акробатка: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шестёрка, то девятка.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275640"/>
            <a:ext cx="3600400" cy="2109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918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2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1267" name="Arc 5"/>
          <p:cNvSpPr>
            <a:spLocks/>
          </p:cNvSpPr>
          <p:nvPr/>
        </p:nvSpPr>
        <p:spPr bwMode="auto">
          <a:xfrm rot="6330298" flipV="1">
            <a:off x="2797970" y="1666082"/>
            <a:ext cx="3009900" cy="2055812"/>
          </a:xfrm>
          <a:custGeom>
            <a:avLst/>
            <a:gdLst>
              <a:gd name="T0" fmla="*/ 1851437 w 43200"/>
              <a:gd name="T1" fmla="*/ 2028211 h 43200"/>
              <a:gd name="T2" fmla="*/ 1935045 w 43200"/>
              <a:gd name="T3" fmla="*/ 2012935 h 43200"/>
              <a:gd name="T4" fmla="*/ 1504950 w 43200"/>
              <a:gd name="T5" fmla="*/ 102790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1268" name="Line 9"/>
          <p:cNvSpPr>
            <a:spLocks noChangeShapeType="1"/>
          </p:cNvSpPr>
          <p:nvPr/>
        </p:nvSpPr>
        <p:spPr bwMode="auto">
          <a:xfrm flipH="1">
            <a:off x="4038600" y="3276601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69" name="Arc 11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T0" fmla="*/ 266947 w 21600"/>
              <a:gd name="T1" fmla="*/ 0 h 37075"/>
              <a:gd name="T2" fmla="*/ 993072 w 21600"/>
              <a:gd name="T3" fmla="*/ 1371600 h 37075"/>
              <a:gd name="T4" fmla="*/ 0 w 21600"/>
              <a:gd name="T5" fmla="*/ 785632 h 37075"/>
              <a:gd name="T6" fmla="*/ 0 60000 65536"/>
              <a:gd name="T7" fmla="*/ 0 60000 65536"/>
              <a:gd name="T8" fmla="*/ 0 60000 65536"/>
              <a:gd name="T9" fmla="*/ 0 w 21600"/>
              <a:gd name="T10" fmla="*/ 0 h 37075"/>
              <a:gd name="T11" fmla="*/ 21600 w 21600"/>
              <a:gd name="T12" fmla="*/ 37075 h 37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1270" name="Oval 12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473575" y="1012826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5177" y="1143000"/>
            <a:ext cx="3479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какая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Цифра есть –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Перевёрнутое шесть.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8960"/>
            <a:ext cx="1524003" cy="209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5177" y="3406171"/>
            <a:ext cx="1068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1273" y="342900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6341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1500" y="2420938"/>
            <a:ext cx="3313113" cy="1152525"/>
          </a:xfrm>
          <a:prstGeom prst="rect">
            <a:avLst/>
          </a:prstGeom>
          <a:solidFill>
            <a:schemeClr val="bg2"/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651500" y="3573463"/>
            <a:ext cx="3313113" cy="3095625"/>
          </a:xfrm>
          <a:prstGeom prst="rect">
            <a:avLst/>
          </a:prstGeom>
          <a:solidFill>
            <a:schemeClr val="bg2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6" name="AutoShape 20" descr="Дранка"/>
          <p:cNvSpPr>
            <a:spLocks noChangeArrowheads="1"/>
          </p:cNvSpPr>
          <p:nvPr/>
        </p:nvSpPr>
        <p:spPr bwMode="auto">
          <a:xfrm>
            <a:off x="5490368" y="1266826"/>
            <a:ext cx="3635375" cy="1154112"/>
          </a:xfrm>
          <a:prstGeom prst="flowChartExtract">
            <a:avLst/>
          </a:prstGeom>
          <a:solidFill>
            <a:srgbClr val="FFC000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51500" y="4581525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651500" y="5589588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35825" y="3573463"/>
            <a:ext cx="0" cy="30956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1" name="WordArt 25"/>
          <p:cNvSpPr>
            <a:spLocks noChangeArrowheads="1" noChangeShapeType="1" noTextEdit="1"/>
          </p:cNvSpPr>
          <p:nvPr/>
        </p:nvSpPr>
        <p:spPr bwMode="auto">
          <a:xfrm>
            <a:off x="6186488" y="2613127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2" name="WordArt 26"/>
          <p:cNvSpPr>
            <a:spLocks noChangeArrowheads="1" noChangeShapeType="1" noTextEdit="1"/>
          </p:cNvSpPr>
          <p:nvPr/>
        </p:nvSpPr>
        <p:spPr bwMode="auto">
          <a:xfrm>
            <a:off x="7019925" y="1411288"/>
            <a:ext cx="576263" cy="86518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6216651" y="3717032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4" name="WordArt 28"/>
          <p:cNvSpPr>
            <a:spLocks noChangeArrowheads="1" noChangeShapeType="1" noTextEdit="1"/>
          </p:cNvSpPr>
          <p:nvPr/>
        </p:nvSpPr>
        <p:spPr bwMode="auto">
          <a:xfrm>
            <a:off x="6232753" y="4689611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5" name="WordArt 29"/>
          <p:cNvSpPr>
            <a:spLocks noChangeArrowheads="1" noChangeShapeType="1" noTextEdit="1"/>
          </p:cNvSpPr>
          <p:nvPr/>
        </p:nvSpPr>
        <p:spPr bwMode="auto">
          <a:xfrm>
            <a:off x="7859940" y="4689611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246" name="WordArt 30"/>
          <p:cNvSpPr>
            <a:spLocks noChangeArrowheads="1" noChangeShapeType="1" noTextEdit="1"/>
          </p:cNvSpPr>
          <p:nvPr/>
        </p:nvSpPr>
        <p:spPr bwMode="auto">
          <a:xfrm>
            <a:off x="7827509" y="3717032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47" name="WordArt 31"/>
          <p:cNvSpPr>
            <a:spLocks noChangeArrowheads="1" noChangeShapeType="1" noTextEdit="1"/>
          </p:cNvSpPr>
          <p:nvPr/>
        </p:nvSpPr>
        <p:spPr bwMode="auto">
          <a:xfrm>
            <a:off x="7740650" y="2598861"/>
            <a:ext cx="344943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229250" y="2397228"/>
            <a:ext cx="0" cy="1152525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WordArt 28"/>
          <p:cNvSpPr>
            <a:spLocks noChangeArrowheads="1" noChangeShapeType="1" noTextEdit="1"/>
          </p:cNvSpPr>
          <p:nvPr/>
        </p:nvSpPr>
        <p:spPr bwMode="auto">
          <a:xfrm>
            <a:off x="6296027" y="5734049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7869693" y="5734049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89952" l="1400" r="90000">
                        <a14:foregroundMark x1="51000" y1="17225" x2="63000" y2="15789"/>
                        <a14:foregroundMark x1="61800" y1="16507" x2="55000" y2="31100"/>
                        <a14:foregroundMark x1="54400" y1="30861" x2="47200" y2="28230"/>
                        <a14:foregroundMark x1="53200" y1="20574" x2="53200" y2="20574"/>
                        <a14:foregroundMark x1="50200" y1="20574" x2="50200" y2="20574"/>
                        <a14:foregroundMark x1="52600" y1="25120" x2="52600" y2="25120"/>
                        <a14:foregroundMark x1="53800" y1="26794" x2="53800" y2="26794"/>
                        <a14:foregroundMark x1="43800" y1="17464" x2="43800" y2="17464"/>
                        <a14:foregroundMark x1="20600" y1="46890" x2="20600" y2="46890"/>
                        <a14:foregroundMark x1="22800" y1="47847" x2="22800" y2="47847"/>
                        <a14:foregroundMark x1="24400" y1="48086" x2="24400" y2="48086"/>
                        <a14:foregroundMark x1="16600" y1="40909" x2="16600" y2="40909"/>
                        <a14:foregroundMark x1="19600" y1="50239" x2="19600" y2="50239"/>
                        <a14:backgroundMark x1="88600" y1="29187" x2="41600" y2="47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529" b="43024"/>
          <a:stretch/>
        </p:blipFill>
        <p:spPr>
          <a:xfrm flipH="1">
            <a:off x="1224706" y="139806"/>
            <a:ext cx="1117202" cy="933356"/>
          </a:xfrm>
          <a:prstGeom prst="rect">
            <a:avLst/>
          </a:prstGeom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15" y="139806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11196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20" y="96682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64" y="59805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21" y="68072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5906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6682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89952" l="1400" r="90000">
                        <a14:foregroundMark x1="51000" y1="17225" x2="63000" y2="15789"/>
                        <a14:foregroundMark x1="61800" y1="16507" x2="55000" y2="31100"/>
                        <a14:foregroundMark x1="54400" y1="30861" x2="47200" y2="28230"/>
                        <a14:foregroundMark x1="53200" y1="20574" x2="53200" y2="20574"/>
                        <a14:foregroundMark x1="50200" y1="20574" x2="50200" y2="20574"/>
                        <a14:foregroundMark x1="52600" y1="25120" x2="52600" y2="25120"/>
                        <a14:foregroundMark x1="53800" y1="26794" x2="53800" y2="26794"/>
                        <a14:foregroundMark x1="43800" y1="17464" x2="43800" y2="17464"/>
                        <a14:foregroundMark x1="20600" y1="46890" x2="20600" y2="46890"/>
                        <a14:foregroundMark x1="22800" y1="47847" x2="22800" y2="47847"/>
                        <a14:foregroundMark x1="24400" y1="48086" x2="24400" y2="48086"/>
                        <a14:foregroundMark x1="16600" y1="40909" x2="16600" y2="40909"/>
                        <a14:foregroundMark x1="19600" y1="50239" x2="19600" y2="50239"/>
                        <a14:backgroundMark x1="88600" y1="29187" x2="41600" y2="47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529" b="43024"/>
          <a:stretch/>
        </p:blipFill>
        <p:spPr>
          <a:xfrm flipH="1">
            <a:off x="170868" y="139900"/>
            <a:ext cx="1117202" cy="933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07" b="13125"/>
          <a:stretch/>
        </p:blipFill>
        <p:spPr>
          <a:xfrm>
            <a:off x="-1407" y="4098864"/>
            <a:ext cx="2384908" cy="2981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746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24855E-7 L -0.84375 0.30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8" y="15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0578E-6 L -0.6059 0.296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5" y="1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24855E-7 L -0.3618 0.28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4971E-6 L -0.13906 0.299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9942E-6 L -0.42517 0.44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22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78035E-8 L 0.15799 -0.0002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5607E-6 L -0.15747 1.15607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3873E-6 L -0.19479 0.4531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2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2948E-6 L 0.16493 0.005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25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0509 L -0.16788 -0.0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24855E-7 L 0.05729 0.4487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2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93802E-7 L -0.16545 6.93802E-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93802E-7 L 0.16545 6.93802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69942E-6 L 0.28142 0.4425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22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8125 -4.44444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4209E-6 L -0.18107 -4.5420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/>
      <p:bldP spid="9241" grpId="1"/>
      <p:bldP spid="9243" grpId="0"/>
      <p:bldP spid="9243" grpId="1"/>
      <p:bldP spid="9244" grpId="0"/>
      <p:bldP spid="9244" grpId="1"/>
      <p:bldP spid="9245" grpId="0"/>
      <p:bldP spid="9245" grpId="1"/>
      <p:bldP spid="9246" grpId="0"/>
      <p:bldP spid="9246" grpId="1"/>
      <p:bldP spid="9247" grpId="0"/>
      <p:bldP spid="9247" grpId="1"/>
      <p:bldP spid="26" grpId="0"/>
      <p:bldP spid="26" grpId="1"/>
      <p:bldP spid="27" grpId="0"/>
      <p:bldP spid="2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352</Words>
  <Application>Microsoft Office PowerPoint</Application>
  <PresentationFormat>Экран (4:3)</PresentationFormat>
  <Paragraphs>172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Число и  цифра 9</vt:lpstr>
      <vt:lpstr>Слайд 2</vt:lpstr>
      <vt:lpstr>Слайд 3</vt:lpstr>
      <vt:lpstr>Помогите Маше расставить числа в порядке убывания</vt:lpstr>
      <vt:lpstr>Отгадайте загадку</vt:lpstr>
      <vt:lpstr>Слайд 6</vt:lpstr>
      <vt:lpstr>Слайд 7</vt:lpstr>
      <vt:lpstr>Слайд 8</vt:lpstr>
      <vt:lpstr>Слайд 9</vt:lpstr>
      <vt:lpstr>Слайд 10</vt:lpstr>
      <vt:lpstr>Найдите примеры с ответом 9</vt:lpstr>
      <vt:lpstr>Слайд 12</vt:lpstr>
      <vt:lpstr>Слайд 13</vt:lpstr>
      <vt:lpstr>Слайд 14</vt:lpstr>
      <vt:lpstr>Слайд 15</vt:lpstr>
      <vt:lpstr>Слайд 16</vt:lpstr>
      <vt:lpstr>Слайд 17</vt:lpstr>
      <vt:lpstr>Молодцы!</vt:lpstr>
      <vt:lpstr>Число и  цифра 9</vt:lpstr>
      <vt:lpstr>Интернет-ресурсы: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Пользователь</cp:lastModifiedBy>
  <cp:revision>52</cp:revision>
  <dcterms:created xsi:type="dcterms:W3CDTF">2014-03-12T17:41:52Z</dcterms:created>
  <dcterms:modified xsi:type="dcterms:W3CDTF">2014-06-23T12:34:01Z</dcterms:modified>
</cp:coreProperties>
</file>