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7" r:id="rId13"/>
    <p:sldId id="278" r:id="rId14"/>
    <p:sldId id="279" r:id="rId15"/>
    <p:sldId id="280" r:id="rId16"/>
    <p:sldId id="273" r:id="rId17"/>
    <p:sldId id="274" r:id="rId18"/>
    <p:sldId id="275" r:id="rId19"/>
    <p:sldId id="282" r:id="rId20"/>
    <p:sldId id="283" r:id="rId21"/>
    <p:sldId id="281" r:id="rId22"/>
    <p:sldId id="287" r:id="rId23"/>
    <p:sldId id="290" r:id="rId24"/>
    <p:sldId id="291" r:id="rId25"/>
    <p:sldId id="292" r:id="rId26"/>
    <p:sldId id="293" r:id="rId27"/>
    <p:sldId id="294" r:id="rId28"/>
    <p:sldId id="295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D5C5-6E88-4EC7-8BA8-B777B69515C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521C-A5B6-4281-8EFB-6E078EDA1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D5C5-6E88-4EC7-8BA8-B777B69515C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521C-A5B6-4281-8EFB-6E078EDA1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D5C5-6E88-4EC7-8BA8-B777B69515C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521C-A5B6-4281-8EFB-6E078EDA1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D5C5-6E88-4EC7-8BA8-B777B69515C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521C-A5B6-4281-8EFB-6E078EDA1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D5C5-6E88-4EC7-8BA8-B777B69515C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521C-A5B6-4281-8EFB-6E078EDA1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D5C5-6E88-4EC7-8BA8-B777B69515C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521C-A5B6-4281-8EFB-6E078EDA1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D5C5-6E88-4EC7-8BA8-B777B69515C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521C-A5B6-4281-8EFB-6E078EDA1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D5C5-6E88-4EC7-8BA8-B777B69515C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521C-A5B6-4281-8EFB-6E078EDA1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D5C5-6E88-4EC7-8BA8-B777B69515C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521C-A5B6-4281-8EFB-6E078EDA1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D5C5-6E88-4EC7-8BA8-B777B69515C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521C-A5B6-4281-8EFB-6E078EDA1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D5C5-6E88-4EC7-8BA8-B777B69515C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521C-A5B6-4281-8EFB-6E078EDA1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5D5C5-6E88-4EC7-8BA8-B777B69515C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521C-A5B6-4281-8EFB-6E078EDA1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8072494" cy="4386293"/>
          </a:xfrm>
        </p:spPr>
        <p:txBody>
          <a:bodyPr>
            <a:normAutofit/>
          </a:bodyPr>
          <a:lstStyle/>
          <a:p>
            <a:r>
              <a:rPr lang="be-BY" sz="7300" dirty="0" smtClean="0"/>
              <a:t/>
            </a:r>
            <a:br>
              <a:rPr lang="be-BY" sz="7300" dirty="0" smtClean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6400800" cy="1638296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be-BY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Настаўнік Новік М. Л.</a:t>
            </a:r>
            <a:endPara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857232"/>
            <a:ext cx="864399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e-BY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Матэматыка</a:t>
            </a:r>
            <a:br>
              <a:rPr lang="be-BY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be-BY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be-BY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Параўнанне</a:t>
            </a:r>
            <a:r>
              <a:rPr lang="be-BY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ліку 6 </a:t>
            </a:r>
            <a:endParaRPr lang="en-US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e-BY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папярэднімі лікамі”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85750"/>
            <a:ext cx="850112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Колькі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тут </a:t>
            </a:r>
            <a:r>
              <a:rPr lang="ru-RU" sz="5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трохвугольнікаў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123" name="image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428875"/>
            <a:ext cx="56007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385175" cy="255579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1000125" y="2286000"/>
            <a:ext cx="928688" cy="8572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Разгадай 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рытм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прадоўжы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143750" y="2428875"/>
            <a:ext cx="642938" cy="6429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29375" y="2500313"/>
            <a:ext cx="642938" cy="64293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85875" y="4357688"/>
            <a:ext cx="642938" cy="64293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86438" y="2286000"/>
            <a:ext cx="642937" cy="6429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57813" y="2714625"/>
            <a:ext cx="642937" cy="6429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14875" y="2714625"/>
            <a:ext cx="642938" cy="6429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85938" y="4000500"/>
            <a:ext cx="642937" cy="6429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286000" y="3643313"/>
            <a:ext cx="642938" cy="64293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857500" y="3286125"/>
            <a:ext cx="642938" cy="6429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00500" y="2714625"/>
            <a:ext cx="642938" cy="6429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429000" y="3000375"/>
            <a:ext cx="642938" cy="6429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643813" y="2857500"/>
            <a:ext cx="642937" cy="6429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929563" y="3429000"/>
            <a:ext cx="642937" cy="6429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143875" y="4071938"/>
            <a:ext cx="642938" cy="6429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9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57322"/>
          </a:xfrm>
        </p:spPr>
        <p:txBody>
          <a:bodyPr>
            <a:normAutofit/>
          </a:bodyPr>
          <a:lstStyle/>
          <a:p>
            <a:r>
              <a:rPr lang="be-BY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Успомні склад ліку 2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D:\картинки\детские картинки-блестяшки анимашки\svin0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42910" y="2285992"/>
            <a:ext cx="2571768" cy="2071702"/>
          </a:xfrm>
          <a:prstGeom prst="rect">
            <a:avLst/>
          </a:prstGeom>
          <a:noFill/>
        </p:spPr>
      </p:pic>
      <p:pic>
        <p:nvPicPr>
          <p:cNvPr id="7" name="Picture 4" descr="D:\картинки\детские картинки-блестяшки анимашки\svin0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5000628" y="3214686"/>
            <a:ext cx="2571768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Успомні склад ліку 3 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Documents and Settings\Кирилл\Рабочий стол\МАМА\детские презентации\Почемучка\utka3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2500330" cy="2500330"/>
          </a:xfrm>
          <a:prstGeom prst="rect">
            <a:avLst/>
          </a:prstGeom>
          <a:noFill/>
        </p:spPr>
      </p:pic>
      <p:pic>
        <p:nvPicPr>
          <p:cNvPr id="5" name="Picture 3" descr="C:\Documents and Settings\Кирилл\Рабочий стол\МАМА\детские презентации\Почемучка\utka6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857752" y="2285992"/>
            <a:ext cx="2786082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Успомні склад ліку 4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Содержимое 3"/>
          <p:cNvGrpSpPr>
            <a:grpSpLocks noGrp="1"/>
          </p:cNvGrpSpPr>
          <p:nvPr>
            <p:ph idx="1"/>
          </p:nvPr>
        </p:nvGrpSpPr>
        <p:grpSpPr>
          <a:xfrm>
            <a:off x="4286248" y="1928802"/>
            <a:ext cx="4614866" cy="3929090"/>
            <a:chOff x="5000628" y="3286124"/>
            <a:chExt cx="3801036" cy="3339008"/>
          </a:xfrm>
        </p:grpSpPr>
        <p:pic>
          <p:nvPicPr>
            <p:cNvPr id="5" name="Picture 2" descr="C:\Documents and Settings\Кирилл\Рабочий стол\МАМА\детские презентации\Почемучка\4a0cd197d2da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H="1">
              <a:off x="5000628" y="3286124"/>
              <a:ext cx="1443582" cy="2196000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Кирилл\Рабочий стол\МАМА\детские презентации\Почемучка\4a0cd197d2da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H="1">
              <a:off x="7358082" y="4000504"/>
              <a:ext cx="1443582" cy="2196000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Кирилл\Рабочий стол\МАМА\детские презентации\Почемучка\4a0cd197d2da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H="1">
              <a:off x="6000760" y="4429132"/>
              <a:ext cx="1443582" cy="2196000"/>
            </a:xfrm>
            <a:prstGeom prst="rect">
              <a:avLst/>
            </a:prstGeom>
            <a:noFill/>
          </p:spPr>
        </p:pic>
        <p:pic>
          <p:nvPicPr>
            <p:cNvPr id="8" name="Picture 3" descr="C:\Documents and Settings\Кирилл\Рабочий стол\МАМА\детские презентации\Почемучка\51a6b005917c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4357694"/>
              <a:ext cx="1083915" cy="1080000"/>
            </a:xfrm>
            <a:prstGeom prst="rect">
              <a:avLst/>
            </a:prstGeom>
            <a:noFill/>
          </p:spPr>
        </p:pic>
        <p:pic>
          <p:nvPicPr>
            <p:cNvPr id="9" name="Picture 3" descr="C:\Documents and Settings\Кирилл\Рабочий стол\МАМА\детские презентации\Почемучка\51a6b005917c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857884" y="5429264"/>
              <a:ext cx="1083915" cy="1080000"/>
            </a:xfrm>
            <a:prstGeom prst="rect">
              <a:avLst/>
            </a:prstGeom>
            <a:noFill/>
          </p:spPr>
        </p:pic>
        <p:pic>
          <p:nvPicPr>
            <p:cNvPr id="10" name="Picture 3" descr="C:\Documents and Settings\Кирилл\Рабочий стол\МАМА\детские презентации\Почемучка\51a6b005917c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286644" y="5000636"/>
              <a:ext cx="1083915" cy="1080000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Documents and Settings\Кирилл\Рабочий стол\МАМА\детские презентации\Почемучка\4a0cd197d2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1285852" y="2643182"/>
            <a:ext cx="1872210" cy="26246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Успомні склад ліку 5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Содержимое 3"/>
          <p:cNvGrpSpPr>
            <a:grpSpLocks noGrp="1"/>
          </p:cNvGrpSpPr>
          <p:nvPr>
            <p:ph idx="1"/>
          </p:nvPr>
        </p:nvGrpSpPr>
        <p:grpSpPr>
          <a:xfrm>
            <a:off x="3714744" y="2714620"/>
            <a:ext cx="5186370" cy="3829064"/>
            <a:chOff x="0" y="2857496"/>
            <a:chExt cx="5028294" cy="3766512"/>
          </a:xfrm>
        </p:grpSpPr>
        <p:pic>
          <p:nvPicPr>
            <p:cNvPr id="20" name="Picture 2" descr="C:\Documents and Settings\Кирилл\Рабочий стол\МАМА\детские презентации\Почемучка\kozel06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2857496"/>
              <a:ext cx="2599434" cy="2052000"/>
            </a:xfrm>
            <a:prstGeom prst="rect">
              <a:avLst/>
            </a:prstGeom>
            <a:noFill/>
          </p:spPr>
        </p:pic>
        <p:pic>
          <p:nvPicPr>
            <p:cNvPr id="21" name="Picture 2" descr="C:\Documents and Settings\Кирилл\Рабочий стол\МАМА\детские презентации\Почемучка\kozel06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4429132"/>
              <a:ext cx="2599434" cy="2052000"/>
            </a:xfrm>
            <a:prstGeom prst="rect">
              <a:avLst/>
            </a:prstGeom>
            <a:noFill/>
          </p:spPr>
        </p:pic>
        <p:pic>
          <p:nvPicPr>
            <p:cNvPr id="22" name="Picture 2" descr="C:\Documents and Settings\Кирилл\Рабочий стол\МАМА\детские презентации\Почемучка\kozel06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285984" y="2928934"/>
              <a:ext cx="2599434" cy="2052000"/>
            </a:xfrm>
            <a:prstGeom prst="rect">
              <a:avLst/>
            </a:prstGeom>
            <a:noFill/>
          </p:spPr>
        </p:pic>
        <p:pic>
          <p:nvPicPr>
            <p:cNvPr id="23" name="Picture 2" descr="C:\Documents and Settings\Кирилл\Рабочий стол\МАМА\детские презентации\Почемучка\kozel06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28860" y="4572008"/>
              <a:ext cx="2599434" cy="2052000"/>
            </a:xfrm>
            <a:prstGeom prst="rect">
              <a:avLst/>
            </a:prstGeom>
            <a:noFill/>
          </p:spPr>
        </p:pic>
      </p:grpSp>
      <p:pic>
        <p:nvPicPr>
          <p:cNvPr id="24" name="Picture 2" descr="C:\Documents and Settings\Кирилл\Рабочий стол\МАМА\детские презентации\Почемучка\kozel0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714488"/>
            <a:ext cx="2786082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Колькі</a:t>
            </a:r>
            <a:r>
              <a:rPr lang="ru-RU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яблыкаў</a:t>
            </a:r>
            <a:r>
              <a:rPr lang="ru-RU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з’елі</a:t>
            </a:r>
            <a:r>
              <a:rPr lang="ru-RU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дзеці</a:t>
            </a:r>
            <a:r>
              <a:rPr lang="ru-RU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Колькі</a:t>
            </a:r>
            <a:r>
              <a:rPr lang="ru-RU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яблыкаў</a:t>
            </a:r>
            <a:r>
              <a:rPr lang="ru-RU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засталося</a:t>
            </a:r>
            <a:r>
              <a:rPr lang="ru-RU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Колькі</a:t>
            </a:r>
            <a:r>
              <a:rPr lang="ru-RU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было </a:t>
            </a:r>
            <a:r>
              <a:rPr lang="ru-RU" b="1" i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спачатку</a:t>
            </a:r>
            <a:r>
              <a:rPr lang="ru-RU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 descr="img06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1844675"/>
            <a:ext cx="5472113" cy="4752975"/>
          </a:xfr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524750" y="3141663"/>
            <a:ext cx="6302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folHlink"/>
                </a:solidFill>
              </a:rPr>
              <a:t>3  </a:t>
            </a:r>
          </a:p>
          <a:p>
            <a:r>
              <a:rPr lang="ru-RU" sz="4000" b="1">
                <a:solidFill>
                  <a:schemeClr val="folHlink"/>
                </a:solidFill>
              </a:rPr>
              <a:t>4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28710"/>
          </a:xfrm>
        </p:spPr>
        <p:txBody>
          <a:bodyPr>
            <a:noAutofit/>
          </a:bodyPr>
          <a:lstStyle/>
          <a:p>
            <a:pPr eaLnBrk="1" hangingPunct="1"/>
            <a:r>
              <a:rPr lang="ru-RU" sz="6000" b="1" i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Колькі</a:t>
            </a:r>
            <a:r>
              <a:rPr lang="ru-RU" sz="6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i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елачак</a:t>
            </a:r>
            <a:r>
              <a:rPr lang="ru-RU" sz="6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было?</a:t>
            </a:r>
            <a:br>
              <a:rPr lang="ru-RU" sz="6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Колькі</a:t>
            </a:r>
            <a:r>
              <a:rPr lang="ru-RU" sz="6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i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зрэзалі</a:t>
            </a:r>
            <a:r>
              <a:rPr lang="ru-RU" sz="6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5363" name="Picture 3" descr="img0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905000"/>
            <a:ext cx="5400675" cy="4619625"/>
          </a:xfr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362825" y="2997200"/>
            <a:ext cx="17811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folHlink"/>
                </a:solidFill>
              </a:rPr>
              <a:t>5</a:t>
            </a:r>
          </a:p>
          <a:p>
            <a:endParaRPr lang="ru-RU" sz="4000" b="1">
              <a:solidFill>
                <a:schemeClr val="folHlink"/>
              </a:solidFill>
            </a:endParaRPr>
          </a:p>
          <a:p>
            <a:endParaRPr lang="ru-RU" sz="4000" b="1">
              <a:solidFill>
                <a:schemeClr val="folHlink"/>
              </a:solidFill>
            </a:endParaRPr>
          </a:p>
          <a:p>
            <a:endParaRPr lang="ru-RU" sz="4000" b="1">
              <a:solidFill>
                <a:schemeClr val="folHlink"/>
              </a:solidFill>
            </a:endParaRPr>
          </a:p>
          <a:p>
            <a:r>
              <a:rPr lang="ru-RU" sz="4000" b="1">
                <a:solidFill>
                  <a:schemeClr val="folHlink"/>
                </a:solidFill>
              </a:rPr>
              <a:t> 1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6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6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Рашы</a:t>
            </a: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задачу</a:t>
            </a:r>
            <a:endParaRPr lang="ru-RU" sz="6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905000"/>
            <a:ext cx="8643937" cy="4191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chemeClr val="bg1">
                    <a:lumMod val="25000"/>
                  </a:schemeClr>
                </a:solidFill>
              </a:rPr>
              <a:t>У </a:t>
            </a:r>
            <a:r>
              <a:rPr lang="ru-RU" sz="4400" b="1" dirty="0" err="1" smtClean="0">
                <a:solidFill>
                  <a:schemeClr val="bg1">
                    <a:lumMod val="25000"/>
                  </a:schemeClr>
                </a:solidFill>
              </a:rPr>
              <a:t>каробцы</a:t>
            </a:r>
            <a:r>
              <a:rPr lang="ru-RU" sz="4400" b="1" dirty="0" smtClean="0">
                <a:solidFill>
                  <a:schemeClr val="bg1">
                    <a:lumMod val="25000"/>
                  </a:schemeClr>
                </a:solidFill>
              </a:rPr>
              <a:t> было 2 </a:t>
            </a:r>
            <a:r>
              <a:rPr lang="ru-RU" sz="4400" b="1" dirty="0" err="1" smtClean="0">
                <a:solidFill>
                  <a:schemeClr val="bg1">
                    <a:lumMod val="25000"/>
                  </a:schemeClr>
                </a:solidFill>
              </a:rPr>
              <a:t>сініх</a:t>
            </a:r>
            <a:r>
              <a:rPr lang="ru-RU" sz="4400" b="1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bg1">
                    <a:lumMod val="25000"/>
                  </a:schemeClr>
                </a:solidFill>
              </a:rPr>
              <a:t>алоўкі</a:t>
            </a:r>
            <a:r>
              <a:rPr lang="ru-RU" sz="4400" b="1" dirty="0" smtClean="0">
                <a:solidFill>
                  <a:schemeClr val="bg1">
                    <a:lumMod val="25000"/>
                  </a:schemeClr>
                </a:solidFill>
              </a:rPr>
              <a:t>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chemeClr val="bg1">
                    <a:lumMod val="25000"/>
                  </a:schemeClr>
                </a:solidFill>
              </a:rPr>
              <a:t>Па </a:t>
            </a:r>
            <a:r>
              <a:rPr lang="ru-RU" sz="4400" b="1" dirty="0" err="1" smtClean="0">
                <a:solidFill>
                  <a:schemeClr val="bg1">
                    <a:lumMod val="25000"/>
                  </a:schemeClr>
                </a:solidFill>
              </a:rPr>
              <a:t>столькі</a:t>
            </a:r>
            <a:r>
              <a:rPr lang="ru-RU" sz="4400" b="1" dirty="0" smtClean="0">
                <a:solidFill>
                  <a:schemeClr val="bg1">
                    <a:lumMod val="25000"/>
                  </a:schemeClr>
                </a:solidFill>
              </a:rPr>
              <a:t> ж </a:t>
            </a:r>
            <a:r>
              <a:rPr lang="ru-RU" sz="4400" b="1" dirty="0" err="1" smtClean="0">
                <a:solidFill>
                  <a:schemeClr val="bg1">
                    <a:lumMod val="25000"/>
                  </a:schemeClr>
                </a:solidFill>
              </a:rPr>
              <a:t>чырвоных</a:t>
            </a:r>
            <a:r>
              <a:rPr lang="ru-RU" sz="4400" b="1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bg1">
                    <a:lumMod val="25000"/>
                  </a:schemeClr>
                </a:solidFill>
              </a:rPr>
              <a:t>і</a:t>
            </a:r>
            <a:r>
              <a:rPr lang="ru-RU" sz="4400" b="1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bg1">
                    <a:lumMod val="25000"/>
                  </a:schemeClr>
                </a:solidFill>
              </a:rPr>
              <a:t>зялёных</a:t>
            </a:r>
            <a:r>
              <a:rPr lang="ru-RU" sz="4400" b="1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4400" b="1" dirty="0" err="1" smtClean="0">
                <a:solidFill>
                  <a:schemeClr val="bg1">
                    <a:lumMod val="25000"/>
                  </a:schemeClr>
                </a:solidFill>
              </a:rPr>
              <a:t>Колькі</a:t>
            </a:r>
            <a:r>
              <a:rPr lang="ru-RU" sz="4400" b="1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bg1">
                    <a:lumMod val="25000"/>
                  </a:schemeClr>
                </a:solidFill>
              </a:rPr>
              <a:t>алоўкаў</a:t>
            </a:r>
            <a:r>
              <a:rPr lang="ru-RU" sz="4400" b="1" dirty="0" smtClean="0">
                <a:solidFill>
                  <a:schemeClr val="bg1">
                    <a:lumMod val="25000"/>
                  </a:schemeClr>
                </a:solidFill>
              </a:rPr>
              <a:t> у </a:t>
            </a:r>
            <a:r>
              <a:rPr lang="ru-RU" sz="4400" b="1" dirty="0" err="1" smtClean="0">
                <a:solidFill>
                  <a:schemeClr val="bg1">
                    <a:lumMod val="25000"/>
                  </a:schemeClr>
                </a:solidFill>
              </a:rPr>
              <a:t>каробцы</a:t>
            </a:r>
            <a:r>
              <a:rPr lang="ru-RU" sz="4400" b="1" dirty="0" smtClean="0">
                <a:solidFill>
                  <a:schemeClr val="bg1">
                    <a:lumMod val="25000"/>
                  </a:schemeClr>
                </a:solidFill>
              </a:rPr>
              <a:t>?</a:t>
            </a:r>
            <a:endParaRPr lang="ru-RU" sz="4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857875" y="5072063"/>
            <a:ext cx="1357313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</a:rPr>
              <a:t>6</a:t>
            </a:r>
          </a:p>
        </p:txBody>
      </p:sp>
      <p:pic>
        <p:nvPicPr>
          <p:cNvPr id="7173" name="Picture 2" descr="http://im0-tub.yandex.net/i?id=6612253-0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214313"/>
            <a:ext cx="22860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5907" t="8342" r="5907" b="83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0018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Гімнастыка</a:t>
            </a:r>
            <a:r>
              <a:rPr lang="ru-RU" sz="6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для </a:t>
            </a:r>
            <a:r>
              <a:rPr lang="ru-RU" sz="60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вачэй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 l="4410" t="7507" r="5670" b="5840"/>
          <a:stretch>
            <a:fillRect/>
          </a:stretch>
        </p:blipFill>
        <p:spPr bwMode="auto">
          <a:xfrm>
            <a:off x="2357422" y="2571744"/>
            <a:ext cx="4032250" cy="2933700"/>
          </a:xfrm>
          <a:prstGeom prst="rect">
            <a:avLst/>
          </a:prstGeom>
          <a:noFill/>
          <a:ln w="76200" cmpd="tri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Доўгачаканы дадзены званок.</a:t>
            </a:r>
          </a:p>
          <a:p>
            <a:pPr>
              <a:buNone/>
            </a:pPr>
            <a:r>
              <a:rPr lang="be-BY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Пачынаецца ўрок.</a:t>
            </a:r>
          </a:p>
          <a:p>
            <a:pPr>
              <a:buNone/>
            </a:pPr>
            <a:r>
              <a:rPr lang="be-BY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Тут і прыклады, і задачы,</a:t>
            </a:r>
          </a:p>
          <a:p>
            <a:pPr>
              <a:buNone/>
            </a:pPr>
            <a:r>
              <a:rPr lang="be-BY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Гульні, жарты – усё для вас!</a:t>
            </a:r>
          </a:p>
          <a:p>
            <a:pPr>
              <a:buNone/>
            </a:pPr>
            <a:r>
              <a:rPr lang="be-BY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Пажадаем усім удачы,</a:t>
            </a:r>
          </a:p>
          <a:p>
            <a:pPr>
              <a:buNone/>
            </a:pPr>
            <a:r>
              <a:rPr lang="be-BY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работу, у добры час!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5907" t="8342" r="5907" b="83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929066"/>
            <a:ext cx="133826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714752"/>
            <a:ext cx="20669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4929198"/>
            <a:ext cx="15255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643182"/>
            <a:ext cx="22733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143380"/>
            <a:ext cx="16859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1222" y="1214422"/>
            <a:ext cx="91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-142900"/>
            <a:ext cx="3036887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Рисунок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0"/>
            <a:ext cx="299878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-1785982" y="1428736"/>
            <a:ext cx="3027363" cy="1512888"/>
            <a:chOff x="-1475" y="-374"/>
            <a:chExt cx="2405" cy="1394"/>
          </a:xfrm>
        </p:grpSpPr>
        <p:sp>
          <p:nvSpPr>
            <p:cNvPr id="14" name="AutoShape 25"/>
            <p:cNvSpPr>
              <a:spLocks noChangeArrowheads="1"/>
            </p:cNvSpPr>
            <p:nvPr/>
          </p:nvSpPr>
          <p:spPr bwMode="auto">
            <a:xfrm>
              <a:off x="-1475" y="-374"/>
              <a:ext cx="1134" cy="747"/>
            </a:xfrm>
            <a:prstGeom prst="cloudCallout">
              <a:avLst>
                <a:gd name="adj1" fmla="val -46824"/>
                <a:gd name="adj2" fmla="val 60310"/>
              </a:avLst>
            </a:prstGeom>
            <a:solidFill>
              <a:srgbClr val="4A95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5" name="AutoShape 26"/>
            <p:cNvSpPr>
              <a:spLocks noChangeArrowheads="1"/>
            </p:cNvSpPr>
            <p:nvPr/>
          </p:nvSpPr>
          <p:spPr bwMode="auto">
            <a:xfrm>
              <a:off x="-1112" y="0"/>
              <a:ext cx="1452" cy="1020"/>
            </a:xfrm>
            <a:prstGeom prst="cloudCallout">
              <a:avLst>
                <a:gd name="adj1" fmla="val -47519"/>
                <a:gd name="adj2" fmla="val 57551"/>
              </a:avLst>
            </a:prstGeom>
            <a:solidFill>
              <a:srgbClr val="4A95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6" name="AutoShape 27"/>
            <p:cNvSpPr>
              <a:spLocks noChangeArrowheads="1"/>
            </p:cNvSpPr>
            <p:nvPr/>
          </p:nvSpPr>
          <p:spPr bwMode="auto">
            <a:xfrm>
              <a:off x="-204" y="-374"/>
              <a:ext cx="1134" cy="747"/>
            </a:xfrm>
            <a:prstGeom prst="cloudCallout">
              <a:avLst>
                <a:gd name="adj1" fmla="val -46824"/>
                <a:gd name="adj2" fmla="val 60310"/>
              </a:avLst>
            </a:prstGeom>
            <a:solidFill>
              <a:srgbClr val="4A95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</p:grp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-1785982" y="0"/>
            <a:ext cx="3027363" cy="1512888"/>
            <a:chOff x="-1475" y="-374"/>
            <a:chExt cx="2405" cy="1394"/>
          </a:xfrm>
        </p:grpSpPr>
        <p:sp>
          <p:nvSpPr>
            <p:cNvPr id="18" name="AutoShape 25"/>
            <p:cNvSpPr>
              <a:spLocks noChangeArrowheads="1"/>
            </p:cNvSpPr>
            <p:nvPr/>
          </p:nvSpPr>
          <p:spPr bwMode="auto">
            <a:xfrm>
              <a:off x="-1475" y="-374"/>
              <a:ext cx="1134" cy="747"/>
            </a:xfrm>
            <a:prstGeom prst="cloudCallout">
              <a:avLst>
                <a:gd name="adj1" fmla="val -46824"/>
                <a:gd name="adj2" fmla="val 60310"/>
              </a:avLst>
            </a:prstGeom>
            <a:solidFill>
              <a:srgbClr val="4A95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9" name="AutoShape 26"/>
            <p:cNvSpPr>
              <a:spLocks noChangeArrowheads="1"/>
            </p:cNvSpPr>
            <p:nvPr/>
          </p:nvSpPr>
          <p:spPr bwMode="auto">
            <a:xfrm>
              <a:off x="-1112" y="0"/>
              <a:ext cx="1452" cy="1020"/>
            </a:xfrm>
            <a:prstGeom prst="cloudCallout">
              <a:avLst>
                <a:gd name="adj1" fmla="val -47519"/>
                <a:gd name="adj2" fmla="val 57551"/>
              </a:avLst>
            </a:prstGeom>
            <a:solidFill>
              <a:srgbClr val="4A95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0" name="AutoShape 27"/>
            <p:cNvSpPr>
              <a:spLocks noChangeArrowheads="1"/>
            </p:cNvSpPr>
            <p:nvPr/>
          </p:nvSpPr>
          <p:spPr bwMode="auto">
            <a:xfrm>
              <a:off x="-204" y="-374"/>
              <a:ext cx="1134" cy="747"/>
            </a:xfrm>
            <a:prstGeom prst="cloudCallout">
              <a:avLst>
                <a:gd name="adj1" fmla="val -46824"/>
                <a:gd name="adj2" fmla="val 60310"/>
              </a:avLst>
            </a:prstGeom>
            <a:solidFill>
              <a:srgbClr val="4A95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53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36" presetID="26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92 -0.02775 C -0.6092 0.00092 -0.56267 0.02474 -0.50538 0.02474 C -0.43819 0.02474 -0.41389 -0.00162 -0.40347 -0.01735 L -0.39305 -0.03816 C -0.38246 -0.05388 -0.3566 -0.08 -0.28038 -0.08 C -0.23194 -0.08 -0.17604 -0.05642 -0.17604 -0.02775 C -0.17604 0.00092 -0.23194 0.02474 -0.28038 0.02474 C -0.3566 0.02474 -0.38246 -0.00162 -0.39305 -0.01735 L -0.40347 -0.03816 C -0.41389 -0.05388 -0.43819 -0.08 -0.50538 -0.08 C -0.56267 -0.08 -0.6092 -0.05642 -0.6092 -0.02775 Z " pathEditMode="relative" rAng="0" ptsTypes="ffFffffFfff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9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45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000"/>
                            </p:stCondLst>
                            <p:childTnLst>
                              <p:par>
                                <p:cTn id="51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0.12717 C 0.07483 0.21017 0.19792 0.27931 0.34705 0.27931 C 0.52344 0.27931 0.58715 0.20277 0.61406 0.15699 L 0.64167 0.09619 C 0.66927 0.05064 0.73698 -0.02497 0.93611 -0.02497 C 1.06371 -0.02497 1.20868 0.04324 1.20868 0.12717 C 1.20868 0.21017 1.06371 0.27931 0.93611 0.27931 C 0.73698 0.27931 0.66927 0.20277 0.64167 0.15699 L 0.61406 0.09619 C 0.58715 0.05064 0.52344 -0.02497 0.34705 -0.02497 C 0.19792 -0.02497 0.07483 0.04324 0.07483 0.12717 Z " pathEditMode="relative" rAng="0" ptsTypes="ffFffffFfff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0"/>
                            </p:stCondLst>
                            <p:childTnLst>
                              <p:par>
                                <p:cTn id="54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0.12717 C 0.07483 0.21017 0.19792 0.27931 0.34705 0.27931 C 0.52344 0.27931 0.58715 0.20277 0.61406 0.15699 L 0.64167 0.09619 C 0.66927 0.05064 0.73698 -0.02497 0.93611 -0.02497 C 1.06371 -0.02497 1.20868 0.04324 1.20868 0.12717 C 1.20868 0.21017 1.06371 0.27931 0.93611 0.27931 C 0.73698 0.27931 0.66927 0.20277 0.64167 0.15699 L 0.61406 0.09619 C 0.58715 0.05064 0.52344 -0.02497 0.34705 -0.02497 C 0.19792 -0.02497 0.07483 0.04324 0.07483 0.12717 Z " pathEditMode="relative" rAng="0" ptsTypes="ffFffffFfff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be-BY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Параўнай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60" y="0"/>
            <a:ext cx="11358642" cy="6643710"/>
          </a:xfrm>
        </p:spPr>
        <p:txBody>
          <a:bodyPr>
            <a:noAutofit/>
          </a:bodyPr>
          <a:lstStyle/>
          <a:p>
            <a:pPr>
              <a:buNone/>
            </a:pPr>
            <a:endParaRPr lang="be-BY" sz="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be-BY" sz="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be-BY" sz="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be-BY" sz="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be-BY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be-BY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&gt; 5</a:t>
            </a:r>
            <a:endParaRPr lang="be-BY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be-BY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5 &gt; 4</a:t>
            </a:r>
          </a:p>
          <a:p>
            <a:pPr>
              <a:buNone/>
            </a:pPr>
            <a:r>
              <a:rPr lang="be-BY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4 &gt; 3</a:t>
            </a:r>
            <a:endParaRPr lang="ru-RU" sz="8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be-BY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3 &gt; 2</a:t>
            </a:r>
          </a:p>
          <a:p>
            <a:pPr>
              <a:buNone/>
            </a:pPr>
            <a:r>
              <a:rPr lang="be-BY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2 &gt; 1</a:t>
            </a:r>
          </a:p>
          <a:p>
            <a:pPr>
              <a:buNone/>
            </a:pPr>
            <a:r>
              <a:rPr lang="be-BY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 &gt; 0</a:t>
            </a:r>
          </a:p>
        </p:txBody>
      </p:sp>
      <p:pic>
        <p:nvPicPr>
          <p:cNvPr id="4" name="Picture 4" descr="УЛИТ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214422"/>
            <a:ext cx="1295400" cy="1158875"/>
          </a:xfrm>
          <a:prstGeom prst="rect">
            <a:avLst/>
          </a:prstGeom>
          <a:noFill/>
        </p:spPr>
      </p:pic>
      <p:pic>
        <p:nvPicPr>
          <p:cNvPr id="5" name="Picture 4" descr="УЛИТ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357562"/>
            <a:ext cx="1295400" cy="1158875"/>
          </a:xfrm>
          <a:prstGeom prst="rect">
            <a:avLst/>
          </a:prstGeom>
          <a:noFill/>
        </p:spPr>
      </p:pic>
      <p:pic>
        <p:nvPicPr>
          <p:cNvPr id="6" name="Picture 4" descr="УЛИТ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214950"/>
            <a:ext cx="1295400" cy="11588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be-BY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Правер сябе</a:t>
            </a:r>
            <a:endParaRPr lang="ru-RU" sz="5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e-BY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6&gt;5</a:t>
            </a:r>
          </a:p>
          <a:p>
            <a:pPr algn="ctr">
              <a:buNone/>
            </a:pPr>
            <a:r>
              <a:rPr lang="be-BY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6=6</a:t>
            </a:r>
          </a:p>
          <a:p>
            <a:pPr algn="ctr">
              <a:buNone/>
            </a:pPr>
            <a:r>
              <a:rPr lang="be-BY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4&lt;6</a:t>
            </a:r>
          </a:p>
          <a:p>
            <a:pPr algn="ctr">
              <a:buNone/>
            </a:pPr>
            <a:r>
              <a:rPr lang="be-BY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1&lt;6</a:t>
            </a:r>
          </a:p>
          <a:p>
            <a:pPr algn="ctr">
              <a:buNone/>
            </a:pPr>
            <a:r>
              <a:rPr lang="be-BY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6&gt;2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5907" t="8342" r="5907" b="83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85728"/>
            <a:ext cx="59408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Фізкультхвілінка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 l="4410" t="7507" r="5670" b="5840"/>
          <a:stretch>
            <a:fillRect/>
          </a:stretch>
        </p:blipFill>
        <p:spPr bwMode="auto">
          <a:xfrm>
            <a:off x="2357422" y="2571744"/>
            <a:ext cx="4032250" cy="2933700"/>
          </a:xfrm>
          <a:prstGeom prst="rect">
            <a:avLst/>
          </a:prstGeom>
          <a:noFill/>
          <a:ln w="76200" cmpd="tri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8404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e-BY" sz="9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1&lt;4           1+2=3</a:t>
            </a:r>
          </a:p>
          <a:p>
            <a:pPr>
              <a:buNone/>
            </a:pPr>
            <a:r>
              <a:rPr lang="be-BY" sz="9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2&lt;4           2+2=4</a:t>
            </a:r>
          </a:p>
          <a:p>
            <a:pPr>
              <a:buNone/>
            </a:pPr>
            <a:r>
              <a:rPr lang="be-BY" sz="9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0&lt;4           0+2=2</a:t>
            </a:r>
          </a:p>
          <a:p>
            <a:pPr>
              <a:buNone/>
            </a:pPr>
            <a:r>
              <a:rPr lang="be-BY" sz="9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3&lt;4           3+2=5</a:t>
            </a:r>
          </a:p>
          <a:p>
            <a:pPr>
              <a:buNone/>
            </a:pPr>
            <a:r>
              <a:rPr lang="be-BY" sz="9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4=4           4-2=2</a:t>
            </a:r>
            <a:endParaRPr lang="be-BY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ru-RU" dirty="0"/>
          </a:p>
        </p:txBody>
      </p:sp>
      <p:pic>
        <p:nvPicPr>
          <p:cNvPr id="4" name="Picture 4" descr="multfilm-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0"/>
            <a:ext cx="494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795405_4444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2 pros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от леопольд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28604"/>
            <a:ext cx="5143536" cy="595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Вусны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85800" y="1447800"/>
            <a:ext cx="434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/>
              <a:t>1   3   5   7…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28600" y="2895600"/>
            <a:ext cx="6400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/>
              <a:t>10  20   30   40 </a:t>
            </a:r>
            <a:r>
              <a:rPr lang="ru-RU" sz="5400" b="1" dirty="0"/>
              <a:t>…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28600" y="4419600"/>
            <a:ext cx="5867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/>
              <a:t>1   4   7   10…</a:t>
            </a:r>
            <a:endParaRPr lang="ru-RU" sz="5400" b="1" dirty="0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5105400" y="1447800"/>
            <a:ext cx="381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/>
              <a:t>9   11   13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5638800" y="2895600"/>
            <a:ext cx="419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/>
              <a:t>50  60  70</a:t>
            </a:r>
            <a:endParaRPr lang="ru-RU" sz="5400" b="1" dirty="0"/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5638800" y="4419600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/>
              <a:t>13  16  19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800" b="1" i="1" dirty="0" err="1" smtClean="0">
                <a:solidFill>
                  <a:schemeClr val="folHlink"/>
                </a:solidFill>
              </a:rPr>
              <a:t>Колькі</a:t>
            </a:r>
            <a:r>
              <a:rPr lang="ru-RU" sz="4800" b="1" i="1" dirty="0" smtClean="0">
                <a:solidFill>
                  <a:schemeClr val="folHlink"/>
                </a:solidFill>
              </a:rPr>
              <a:t> </a:t>
            </a:r>
            <a:r>
              <a:rPr lang="ru-RU" sz="4800" b="1" i="1" dirty="0" err="1" smtClean="0">
                <a:solidFill>
                  <a:schemeClr val="folHlink"/>
                </a:solidFill>
              </a:rPr>
              <a:t>кветкаў</a:t>
            </a:r>
            <a:r>
              <a:rPr lang="ru-RU" sz="4800" b="1" i="1" dirty="0" smtClean="0">
                <a:solidFill>
                  <a:schemeClr val="folHlink"/>
                </a:solidFill>
              </a:rPr>
              <a:t> </a:t>
            </a:r>
            <a:r>
              <a:rPr lang="ru-RU" sz="4800" b="1" i="1" dirty="0" err="1" smtClean="0">
                <a:solidFill>
                  <a:schemeClr val="folHlink"/>
                </a:solidFill>
              </a:rPr>
              <a:t>трэба</a:t>
            </a:r>
            <a:r>
              <a:rPr lang="ru-RU" sz="4800" b="1" i="1" dirty="0" smtClean="0">
                <a:solidFill>
                  <a:schemeClr val="folHlink"/>
                </a:solidFill>
              </a:rPr>
              <a:t> </a:t>
            </a:r>
            <a:r>
              <a:rPr lang="ru-RU" sz="4800" b="1" i="1" dirty="0" err="1" smtClean="0">
                <a:solidFill>
                  <a:schemeClr val="folHlink"/>
                </a:solidFill>
              </a:rPr>
              <a:t>абляцець</a:t>
            </a:r>
            <a:r>
              <a:rPr lang="ru-RU" sz="4800" b="1" i="1" dirty="0" smtClean="0">
                <a:solidFill>
                  <a:schemeClr val="folHlink"/>
                </a:solidFill>
              </a:rPr>
              <a:t> </a:t>
            </a:r>
            <a:r>
              <a:rPr lang="ru-RU" sz="4800" b="1" i="1" dirty="0" err="1" smtClean="0">
                <a:solidFill>
                  <a:schemeClr val="folHlink"/>
                </a:solidFill>
              </a:rPr>
              <a:t>пчолцы</a:t>
            </a:r>
            <a:r>
              <a:rPr lang="ru-RU" sz="4800" b="1" i="1" dirty="0" smtClean="0">
                <a:solidFill>
                  <a:schemeClr val="folHlink"/>
                </a:solidFill>
              </a:rPr>
              <a:t>?</a:t>
            </a:r>
          </a:p>
        </p:txBody>
      </p:sp>
      <p:pic>
        <p:nvPicPr>
          <p:cNvPr id="5123" name="Picture 3" descr="img06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844675"/>
            <a:ext cx="5400675" cy="4752975"/>
          </a:xfr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451725" y="4005263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folHlink"/>
                </a:solidFill>
              </a:rPr>
              <a:t>5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Колькі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яблыкаў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вісіць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галінках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Колькі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ляжыць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траве?</a:t>
            </a:r>
          </a:p>
        </p:txBody>
      </p:sp>
      <p:pic>
        <p:nvPicPr>
          <p:cNvPr id="9219" name="Picture 3" descr="img06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1928802"/>
            <a:ext cx="5472113" cy="4752975"/>
          </a:xfr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451725" y="1844675"/>
            <a:ext cx="9175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folHlink"/>
                </a:solidFill>
              </a:rPr>
              <a:t>5</a:t>
            </a:r>
          </a:p>
          <a:p>
            <a:endParaRPr lang="ru-RU" sz="4400" b="1" dirty="0">
              <a:solidFill>
                <a:schemeClr val="folHlink"/>
              </a:solidFill>
            </a:endParaRPr>
          </a:p>
          <a:p>
            <a:endParaRPr lang="ru-RU" sz="4400" b="1" dirty="0">
              <a:solidFill>
                <a:schemeClr val="folHlink"/>
              </a:solidFill>
            </a:endParaRPr>
          </a:p>
          <a:p>
            <a:endParaRPr lang="ru-RU" sz="4400" b="1" dirty="0">
              <a:solidFill>
                <a:schemeClr val="folHlink"/>
              </a:solidFill>
            </a:endParaRPr>
          </a:p>
          <a:p>
            <a:endParaRPr lang="ru-RU" sz="4400" b="1" dirty="0">
              <a:solidFill>
                <a:schemeClr val="folHlink"/>
              </a:solidFill>
            </a:endParaRPr>
          </a:p>
          <a:p>
            <a:endParaRPr lang="ru-RU" sz="4400" b="1" dirty="0">
              <a:solidFill>
                <a:schemeClr val="folHlink"/>
              </a:solidFill>
            </a:endParaRPr>
          </a:p>
          <a:p>
            <a:r>
              <a:rPr lang="ru-RU" sz="4400" b="1" dirty="0">
                <a:solidFill>
                  <a:schemeClr val="folHlink"/>
                </a:solidFill>
              </a:rPr>
              <a:t>2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54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Колькі</a:t>
            </a:r>
            <a:r>
              <a:rPr lang="ru-RU" sz="5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зайцаў</a:t>
            </a:r>
            <a:r>
              <a:rPr lang="ru-RU" sz="5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54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карзіне</a:t>
            </a:r>
            <a:r>
              <a:rPr lang="ru-RU" sz="5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sz="5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Чаму</a:t>
            </a:r>
            <a:r>
              <a:rPr lang="ru-RU" sz="5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 так </a:t>
            </a:r>
            <a:r>
              <a:rPr lang="ru-RU" sz="54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рашыў</a:t>
            </a:r>
            <a:r>
              <a:rPr lang="ru-RU" sz="5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0243" name="Picture 3" descr="img06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14480" y="1857364"/>
            <a:ext cx="5543550" cy="4679950"/>
          </a:xfr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740650" y="3429000"/>
            <a:ext cx="4556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4400" b="1">
                <a:solidFill>
                  <a:srgbClr val="993300"/>
                </a:solidFill>
              </a:rPr>
              <a:t>3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dirty="0" smtClean="0">
                <a:solidFill>
                  <a:schemeClr val="folHlink"/>
                </a:solidFill>
              </a:rPr>
              <a:t/>
            </a:r>
            <a:br>
              <a:rPr lang="ru-RU" sz="4000" dirty="0" smtClean="0">
                <a:solidFill>
                  <a:schemeClr val="folHlink"/>
                </a:solidFill>
              </a:rPr>
            </a:br>
            <a:r>
              <a:rPr lang="ru-RU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Колькі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грыбоў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расце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высокай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елкай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колькі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</a:t>
            </a:r>
            <a:r>
              <a:rPr lang="ru-RU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нізкай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3" descr="img07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1844675"/>
            <a:ext cx="5543550" cy="4679950"/>
          </a:xfr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4213" y="4868863"/>
            <a:ext cx="73898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7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4000" b="1">
                <a:solidFill>
                  <a:srgbClr val="993300"/>
                </a:solidFill>
              </a:rPr>
              <a:t>  5                                             3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54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Колькі</a:t>
            </a:r>
            <a:r>
              <a:rPr lang="ru-RU" sz="5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рыбак </a:t>
            </a:r>
            <a:r>
              <a:rPr lang="ru-RU" sz="54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плыве</a:t>
            </a:r>
            <a:r>
              <a:rPr lang="ru-RU" sz="5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налева</a:t>
            </a:r>
            <a:r>
              <a:rPr lang="ru-RU" sz="5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54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колькі</a:t>
            </a:r>
            <a:r>
              <a:rPr lang="ru-RU" sz="5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направа</a:t>
            </a:r>
            <a:r>
              <a:rPr lang="ru-RU" sz="5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  <p:pic>
        <p:nvPicPr>
          <p:cNvPr id="14339" name="Picture 3" descr="img06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1844675"/>
            <a:ext cx="5400675" cy="4752975"/>
          </a:xfr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16013" y="2924175"/>
            <a:ext cx="640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folHlink"/>
                </a:solidFill>
              </a:rPr>
              <a:t>3                                        3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7154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Колькі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тут </a:t>
            </a:r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лікаў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якія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меншыя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за 6,але </a:t>
            </a:r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большыя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за 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2?</a:t>
            </a:r>
            <a:r>
              <a:rPr lang="ru-RU" sz="4000" dirty="0">
                <a:latin typeface="+mj-lt"/>
              </a:rPr>
              <a:t/>
            </a:r>
            <a:br>
              <a:rPr lang="ru-RU" sz="4000" dirty="0">
                <a:latin typeface="+mj-lt"/>
              </a:rPr>
            </a:br>
            <a:endParaRPr lang="ru-RU" sz="4000" dirty="0">
              <a:latin typeface="+mj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43438" y="4286256"/>
            <a:ext cx="857256" cy="785818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929198"/>
            <a:ext cx="857256" cy="785818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8" name="Овал 7"/>
          <p:cNvSpPr/>
          <p:nvPr/>
        </p:nvSpPr>
        <p:spPr>
          <a:xfrm>
            <a:off x="6286512" y="4214818"/>
            <a:ext cx="857256" cy="785818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5429256" y="3929066"/>
            <a:ext cx="857256" cy="785818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7143768" y="3929066"/>
            <a:ext cx="857256" cy="785818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" name="Овал 10"/>
          <p:cNvSpPr/>
          <p:nvPr/>
        </p:nvSpPr>
        <p:spPr>
          <a:xfrm>
            <a:off x="2428860" y="5357826"/>
            <a:ext cx="857256" cy="785818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2" name="Овал 11"/>
          <p:cNvSpPr/>
          <p:nvPr/>
        </p:nvSpPr>
        <p:spPr>
          <a:xfrm>
            <a:off x="3071802" y="4786322"/>
            <a:ext cx="857256" cy="785818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3" name="Овал 12"/>
          <p:cNvSpPr/>
          <p:nvPr/>
        </p:nvSpPr>
        <p:spPr>
          <a:xfrm>
            <a:off x="3786182" y="4214818"/>
            <a:ext cx="857256" cy="785818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4" name="Овал 13"/>
          <p:cNvSpPr/>
          <p:nvPr/>
        </p:nvSpPr>
        <p:spPr>
          <a:xfrm>
            <a:off x="1000100" y="4500570"/>
            <a:ext cx="857256" cy="785818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8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230</Words>
  <Application>Microsoft Office PowerPoint</Application>
  <PresentationFormat>Экран (4:3)</PresentationFormat>
  <Paragraphs>90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</vt:lpstr>
      <vt:lpstr>Слайд 2</vt:lpstr>
      <vt:lpstr>Слайд 3</vt:lpstr>
      <vt:lpstr>Колькі кветкаў трэба абляцець пчолцы?</vt:lpstr>
      <vt:lpstr>Колькі яблыкаў вісіць на галінках? Колькі ляжыць на траве?</vt:lpstr>
      <vt:lpstr>Колькі зайцаў у карзіне? Чаму ты так рашыў?</vt:lpstr>
      <vt:lpstr> Колькі грыбоў расце пад высокай елкай, а колькі -  пад нізкай?</vt:lpstr>
      <vt:lpstr>Колькі рыбак плыве налева, а колькі направа? </vt:lpstr>
      <vt:lpstr>Слайд 9</vt:lpstr>
      <vt:lpstr>Слайд 10</vt:lpstr>
      <vt:lpstr>Разгадай рытм і прадоўжы</vt:lpstr>
      <vt:lpstr>Успомні склад ліку 2</vt:lpstr>
      <vt:lpstr>Успомні склад ліку 3 </vt:lpstr>
      <vt:lpstr>Успомні склад ліку 4</vt:lpstr>
      <vt:lpstr>Успомні склад ліку 5</vt:lpstr>
      <vt:lpstr>Колькі яблыкаў з’елі дзеці? Колькі яблыкаў засталося? Колькі было спачатку?</vt:lpstr>
      <vt:lpstr>Колькі елачак было? Колькі зрэзалі?</vt:lpstr>
      <vt:lpstr>   Рашы задачу</vt:lpstr>
      <vt:lpstr>Слайд 19</vt:lpstr>
      <vt:lpstr>Слайд 20</vt:lpstr>
      <vt:lpstr>Параўнай</vt:lpstr>
      <vt:lpstr>Правер сябе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Матэматыка “Параўнанне ліку 6 з папярэднімі лікамі” </dc:title>
  <dc:creator>Admin</dc:creator>
  <cp:lastModifiedBy>Admin</cp:lastModifiedBy>
  <cp:revision>29</cp:revision>
  <dcterms:created xsi:type="dcterms:W3CDTF">2011-11-28T15:01:29Z</dcterms:created>
  <dcterms:modified xsi:type="dcterms:W3CDTF">2011-12-05T15:29:47Z</dcterms:modified>
</cp:coreProperties>
</file>